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6" r:id="rId20"/>
    <p:sldId id="274" r:id="rId21"/>
    <p:sldId id="275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</a:rPr>
              <a:t>Методы биотехнологии в экологии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65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5670"/>
            <a:ext cx="8928992" cy="3124944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Технология изготовления биологического газа подразумевает ежедневное обновление субстрата. Для этого 5% массы удаляют из </a:t>
            </a:r>
            <a:r>
              <a:rPr lang="ru-RU" sz="2800" dirty="0" err="1">
                <a:solidFill>
                  <a:srgbClr val="C00000"/>
                </a:solidFill>
              </a:rPr>
              <a:t>биореактора</a:t>
            </a:r>
            <a:r>
              <a:rPr lang="ru-RU" sz="2800" dirty="0">
                <a:solidFill>
                  <a:srgbClr val="C00000"/>
                </a:solidFill>
              </a:rPr>
              <a:t>, а на ее место укладывают новую порцию сырья. Отработанный продукт используется в качестве одобрения.</a:t>
            </a:r>
          </a:p>
        </p:txBody>
      </p:sp>
      <p:pic>
        <p:nvPicPr>
          <p:cNvPr id="3074" name="Picture 2" descr="ÐÐ¸Ð¾Ð³Ð°Ð·Ð¾Ð²Ð°Ñ ÑÑÑÐ°Ð½Ð¾Ð²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852936"/>
            <a:ext cx="6504806" cy="368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82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245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Биотехнологические методы переработки городских стоков.</a:t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Промышленные биофильтры и </a:t>
            </a:r>
            <a:r>
              <a:rPr lang="ru-RU" sz="2400" dirty="0" err="1">
                <a:solidFill>
                  <a:srgbClr val="C00000"/>
                </a:solidFill>
              </a:rPr>
              <a:t>аэротенки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616624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rgbClr val="0000CC"/>
                </a:solidFill>
              </a:rPr>
              <a:t>В аэробных процессах очистки часть окисляемых </a:t>
            </a:r>
            <a:r>
              <a:rPr lang="ru-RU" dirty="0" smtClean="0">
                <a:solidFill>
                  <a:srgbClr val="0000CC"/>
                </a:solidFill>
              </a:rPr>
              <a:t>микроорганизмами органических </a:t>
            </a:r>
            <a:r>
              <a:rPr lang="ru-RU" dirty="0">
                <a:solidFill>
                  <a:srgbClr val="0000CC"/>
                </a:solidFill>
              </a:rPr>
              <a:t>веществ используется в процессах биосинтеза, другая – </a:t>
            </a:r>
            <a:r>
              <a:rPr lang="ru-RU" dirty="0" smtClean="0">
                <a:solidFill>
                  <a:srgbClr val="0000CC"/>
                </a:solidFill>
              </a:rPr>
              <a:t>превращается </a:t>
            </a:r>
            <a:r>
              <a:rPr lang="ru-RU" dirty="0">
                <a:solidFill>
                  <a:srgbClr val="0000CC"/>
                </a:solidFill>
              </a:rPr>
              <a:t>в безвредные продукты – Н</a:t>
            </a:r>
            <a:r>
              <a:rPr lang="ru-RU" baseline="-25000" dirty="0">
                <a:solidFill>
                  <a:srgbClr val="0000CC"/>
                </a:solidFill>
              </a:rPr>
              <a:t>2</a:t>
            </a:r>
            <a:r>
              <a:rPr lang="ru-RU" dirty="0">
                <a:solidFill>
                  <a:srgbClr val="0000CC"/>
                </a:solidFill>
              </a:rPr>
              <a:t>О, СО</a:t>
            </a:r>
            <a:r>
              <a:rPr lang="ru-RU" baseline="-25000" dirty="0">
                <a:solidFill>
                  <a:srgbClr val="0000CC"/>
                </a:solidFill>
              </a:rPr>
              <a:t>2</a:t>
            </a:r>
            <a:r>
              <a:rPr lang="ru-RU" dirty="0">
                <a:solidFill>
                  <a:srgbClr val="0000CC"/>
                </a:solidFill>
              </a:rPr>
              <a:t>, NO</a:t>
            </a:r>
            <a:r>
              <a:rPr lang="ru-RU" baseline="-25000" dirty="0">
                <a:solidFill>
                  <a:srgbClr val="0000CC"/>
                </a:solidFill>
              </a:rPr>
              <a:t>2 </a:t>
            </a:r>
            <a:r>
              <a:rPr lang="ru-RU" dirty="0">
                <a:solidFill>
                  <a:srgbClr val="0000CC"/>
                </a:solidFill>
              </a:rPr>
              <a:t>и пр. Принцип действия </a:t>
            </a:r>
            <a:r>
              <a:rPr lang="ru-RU" dirty="0" smtClean="0">
                <a:solidFill>
                  <a:srgbClr val="0000CC"/>
                </a:solidFill>
              </a:rPr>
              <a:t>аэробных </a:t>
            </a:r>
            <a:r>
              <a:rPr lang="ru-RU" dirty="0">
                <a:solidFill>
                  <a:srgbClr val="0000CC"/>
                </a:solidFill>
              </a:rPr>
              <a:t>систем </a:t>
            </a:r>
            <a:r>
              <a:rPr lang="ru-RU" dirty="0" err="1">
                <a:solidFill>
                  <a:srgbClr val="0000CC"/>
                </a:solidFill>
              </a:rPr>
              <a:t>биоочистки</a:t>
            </a:r>
            <a:r>
              <a:rPr lang="ru-RU" dirty="0">
                <a:solidFill>
                  <a:srgbClr val="0000CC"/>
                </a:solidFill>
              </a:rPr>
              <a:t> базируется на методах проточного </a:t>
            </a:r>
            <a:r>
              <a:rPr lang="ru-RU" dirty="0" smtClean="0">
                <a:solidFill>
                  <a:srgbClr val="0000CC"/>
                </a:solidFill>
              </a:rPr>
              <a:t>культивирования</a:t>
            </a:r>
            <a:r>
              <a:rPr lang="ru-RU" dirty="0">
                <a:solidFill>
                  <a:srgbClr val="0000CC"/>
                </a:solidFill>
              </a:rPr>
              <a:t>. Процесс удаления органических примесей складывается из </a:t>
            </a:r>
            <a:r>
              <a:rPr lang="ru-RU" dirty="0" smtClean="0">
                <a:solidFill>
                  <a:srgbClr val="0000CC"/>
                </a:solidFill>
              </a:rPr>
              <a:t>нескольких </a:t>
            </a:r>
            <a:r>
              <a:rPr lang="ru-RU" dirty="0">
                <a:solidFill>
                  <a:srgbClr val="0000CC"/>
                </a:solidFill>
              </a:rPr>
              <a:t>стадий: </a:t>
            </a:r>
            <a:endParaRPr lang="ru-RU" dirty="0" smtClean="0">
              <a:solidFill>
                <a:srgbClr val="0000CC"/>
              </a:solidFill>
            </a:endParaRPr>
          </a:p>
          <a:p>
            <a:pPr marL="0" indent="358775"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массопередачи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органических веществ и кислорода из жидкости к </a:t>
            </a:r>
          </a:p>
          <a:p>
            <a:pPr marL="0" indent="358775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клеточной поверхности,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358775"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- диффузии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веществ и кислорода внутрь клеток через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мембрану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 метаболизма, в ходе которого происходит прирост микробной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биомассы с выделением энергии и углекислоты.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CC"/>
                </a:solidFill>
              </a:rPr>
              <a:t>Интенсивность </a:t>
            </a:r>
            <a:r>
              <a:rPr lang="ru-RU" dirty="0">
                <a:solidFill>
                  <a:srgbClr val="0000CC"/>
                </a:solidFill>
              </a:rPr>
              <a:t>и глубина </a:t>
            </a:r>
            <a:r>
              <a:rPr lang="ru-RU" dirty="0" smtClean="0">
                <a:solidFill>
                  <a:srgbClr val="0000CC"/>
                </a:solidFill>
              </a:rPr>
              <a:t>биологической </a:t>
            </a:r>
            <a:r>
              <a:rPr lang="ru-RU" dirty="0">
                <a:solidFill>
                  <a:srgbClr val="0000CC"/>
                </a:solidFill>
              </a:rPr>
              <a:t>очистки определяется скоростью размножения </a:t>
            </a:r>
            <a:r>
              <a:rPr lang="ru-RU" dirty="0" smtClean="0">
                <a:solidFill>
                  <a:srgbClr val="0000CC"/>
                </a:solidFill>
              </a:rPr>
              <a:t>микроорганизмов.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rgbClr val="C00000"/>
                </a:solidFill>
              </a:rPr>
              <a:t>Когда в очищаемых сточных водах практически не остается </a:t>
            </a:r>
            <a:r>
              <a:rPr lang="ru-RU" dirty="0" smtClean="0">
                <a:solidFill>
                  <a:srgbClr val="C00000"/>
                </a:solidFill>
              </a:rPr>
              <a:t>органических </a:t>
            </a:r>
            <a:r>
              <a:rPr lang="ru-RU" dirty="0">
                <a:solidFill>
                  <a:srgbClr val="C00000"/>
                </a:solidFill>
              </a:rPr>
              <a:t>веществ, наступает второй этап очистки – нитрификация. В ходе </a:t>
            </a:r>
            <a:r>
              <a:rPr lang="ru-RU" dirty="0" smtClean="0">
                <a:solidFill>
                  <a:srgbClr val="C00000"/>
                </a:solidFill>
              </a:rPr>
              <a:t>этого </a:t>
            </a:r>
            <a:r>
              <a:rPr lang="ru-RU" dirty="0">
                <a:solidFill>
                  <a:srgbClr val="C00000"/>
                </a:solidFill>
              </a:rPr>
              <a:t>процесса азотсодержащие вещества стоков окисляются до нитритов и </a:t>
            </a:r>
            <a:r>
              <a:rPr lang="ru-RU" dirty="0" smtClean="0">
                <a:solidFill>
                  <a:srgbClr val="C00000"/>
                </a:solidFill>
              </a:rPr>
              <a:t>далее </a:t>
            </a:r>
            <a:r>
              <a:rPr lang="ru-RU" dirty="0">
                <a:solidFill>
                  <a:srgbClr val="C00000"/>
                </a:solidFill>
              </a:rPr>
              <a:t>– до нитратов. Таким образом, аэробная биологическая очистка </a:t>
            </a:r>
            <a:r>
              <a:rPr lang="ru-RU" dirty="0" smtClean="0">
                <a:solidFill>
                  <a:srgbClr val="C00000"/>
                </a:solidFill>
              </a:rPr>
              <a:t>складывается </a:t>
            </a:r>
            <a:r>
              <a:rPr lang="ru-RU" dirty="0">
                <a:solidFill>
                  <a:srgbClr val="C00000"/>
                </a:solidFill>
              </a:rPr>
              <a:t>из двух этапов: </a:t>
            </a:r>
            <a:r>
              <a:rPr lang="ru-RU" u="sng" dirty="0">
                <a:solidFill>
                  <a:srgbClr val="C00000"/>
                </a:solidFill>
              </a:rPr>
              <a:t>минерализации – окисления углеродсодержащей </a:t>
            </a:r>
            <a:r>
              <a:rPr lang="ru-RU" u="sng" dirty="0" smtClean="0">
                <a:solidFill>
                  <a:srgbClr val="C00000"/>
                </a:solidFill>
              </a:rPr>
              <a:t>органики</a:t>
            </a:r>
            <a:r>
              <a:rPr lang="ru-RU" u="sng" dirty="0">
                <a:solidFill>
                  <a:srgbClr val="C00000"/>
                </a:solidFill>
              </a:rPr>
              <a:t>, и нитрификации. </a:t>
            </a:r>
          </a:p>
        </p:txBody>
      </p:sp>
    </p:spTree>
    <p:extLst>
      <p:ext uri="{BB962C8B-B14F-4D97-AF65-F5344CB8AC3E}">
        <p14:creationId xmlns:p14="http://schemas.microsoft.com/office/powerpoint/2010/main" val="234553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4525963"/>
          </a:xfrm>
        </p:spPr>
        <p:txBody>
          <a:bodyPr>
            <a:normAutofit fontScale="62500" lnSpcReduction="20000"/>
          </a:bodyPr>
          <a:lstStyle/>
          <a:p>
            <a:pPr marL="0" indent="442913" algn="just">
              <a:buNone/>
            </a:pPr>
            <a:r>
              <a:rPr lang="ru-RU" dirty="0">
                <a:solidFill>
                  <a:srgbClr val="C00000"/>
                </a:solidFill>
              </a:rPr>
              <a:t>Появление в очищаемых стоках нитратов и нитритов </a:t>
            </a:r>
            <a:r>
              <a:rPr lang="ru-RU" dirty="0" smtClean="0">
                <a:solidFill>
                  <a:srgbClr val="C00000"/>
                </a:solidFill>
              </a:rPr>
              <a:t>свидетельствует </a:t>
            </a:r>
            <a:r>
              <a:rPr lang="ru-RU" dirty="0">
                <a:solidFill>
                  <a:srgbClr val="C00000"/>
                </a:solidFill>
              </a:rPr>
              <a:t>о глубокой степени очистки. Большинство биогенных </a:t>
            </a:r>
            <a:r>
              <a:rPr lang="ru-RU" dirty="0" smtClean="0">
                <a:solidFill>
                  <a:srgbClr val="C00000"/>
                </a:solidFill>
              </a:rPr>
              <a:t>элементов</a:t>
            </a:r>
            <a:r>
              <a:rPr lang="ru-RU" dirty="0">
                <a:solidFill>
                  <a:srgbClr val="C00000"/>
                </a:solidFill>
              </a:rPr>
              <a:t>, необходимых для развития микроорганизмов (углерод, кислород, се-</a:t>
            </a:r>
            <a:r>
              <a:rPr lang="ru-RU" dirty="0" err="1">
                <a:solidFill>
                  <a:srgbClr val="C00000"/>
                </a:solidFill>
              </a:rPr>
              <a:t>ра</a:t>
            </a:r>
            <a:r>
              <a:rPr lang="ru-RU" dirty="0">
                <a:solidFill>
                  <a:srgbClr val="C00000"/>
                </a:solidFill>
              </a:rPr>
              <a:t>, микроэлементы), содержится в сточных водах. При дефиците отдельных </a:t>
            </a:r>
            <a:r>
              <a:rPr lang="ru-RU" dirty="0" smtClean="0">
                <a:solidFill>
                  <a:srgbClr val="C00000"/>
                </a:solidFill>
              </a:rPr>
              <a:t>элементов </a:t>
            </a:r>
            <a:r>
              <a:rPr lang="ru-RU" dirty="0">
                <a:solidFill>
                  <a:srgbClr val="C00000"/>
                </a:solidFill>
              </a:rPr>
              <a:t>(азота, калия, фосфора) их в виде солей добавляют в очищаемые </a:t>
            </a:r>
            <a:r>
              <a:rPr lang="ru-RU" dirty="0" smtClean="0">
                <a:solidFill>
                  <a:srgbClr val="C00000"/>
                </a:solidFill>
              </a:rPr>
              <a:t>стоки.</a:t>
            </a:r>
          </a:p>
          <a:p>
            <a:pPr marL="0" indent="442913" algn="just">
              <a:buNone/>
            </a:pPr>
            <a:r>
              <a:rPr lang="ru-RU" dirty="0">
                <a:solidFill>
                  <a:srgbClr val="0000CC"/>
                </a:solidFill>
              </a:rPr>
              <a:t>В процессах биологической очистки принимает участие сложная </a:t>
            </a:r>
            <a:r>
              <a:rPr lang="ru-RU" dirty="0" smtClean="0">
                <a:solidFill>
                  <a:srgbClr val="0000CC"/>
                </a:solidFill>
              </a:rPr>
              <a:t>биологическая </a:t>
            </a:r>
            <a:r>
              <a:rPr lang="ru-RU" dirty="0">
                <a:solidFill>
                  <a:srgbClr val="0000CC"/>
                </a:solidFill>
              </a:rPr>
              <a:t>ассоциация, не только состоящая из бактерий, но также </a:t>
            </a:r>
            <a:r>
              <a:rPr lang="ru-RU" dirty="0" smtClean="0">
                <a:solidFill>
                  <a:srgbClr val="0000CC"/>
                </a:solidFill>
              </a:rPr>
              <a:t>включающая </a:t>
            </a:r>
            <a:r>
              <a:rPr lang="ru-RU" dirty="0">
                <a:solidFill>
                  <a:srgbClr val="0000CC"/>
                </a:solidFill>
              </a:rPr>
              <a:t>одноклеточные организмы – водные грибы, простейшие организмы </a:t>
            </a:r>
            <a:r>
              <a:rPr lang="ru-RU" dirty="0" smtClean="0">
                <a:solidFill>
                  <a:srgbClr val="0000CC"/>
                </a:solidFill>
              </a:rPr>
              <a:t>(</a:t>
            </a:r>
            <a:r>
              <a:rPr lang="ru-RU" dirty="0">
                <a:solidFill>
                  <a:srgbClr val="0000CC"/>
                </a:solidFill>
              </a:rPr>
              <a:t>амебы, жгутиковые и ресничные инфузории), микроскопические животные </a:t>
            </a:r>
            <a:r>
              <a:rPr lang="ru-RU" dirty="0" smtClean="0">
                <a:solidFill>
                  <a:srgbClr val="0000CC"/>
                </a:solidFill>
              </a:rPr>
              <a:t>(</a:t>
            </a:r>
            <a:r>
              <a:rPr lang="ru-RU" dirty="0">
                <a:solidFill>
                  <a:srgbClr val="0000CC"/>
                </a:solidFill>
              </a:rPr>
              <a:t>коловратки, круглые черви – нематоды, водные клещи) и др. Эта </a:t>
            </a:r>
            <a:r>
              <a:rPr lang="ru-RU" dirty="0" smtClean="0">
                <a:solidFill>
                  <a:srgbClr val="0000CC"/>
                </a:solidFill>
              </a:rPr>
              <a:t>биологическая </a:t>
            </a:r>
            <a:r>
              <a:rPr lang="ru-RU" dirty="0">
                <a:solidFill>
                  <a:srgbClr val="0000CC"/>
                </a:solidFill>
              </a:rPr>
              <a:t>ассоциация в процессе биологической очистки формируется в виде </a:t>
            </a:r>
            <a:r>
              <a:rPr lang="ru-RU" dirty="0" smtClean="0">
                <a:solidFill>
                  <a:srgbClr val="0000CC"/>
                </a:solidFill>
              </a:rPr>
              <a:t>активного </a:t>
            </a:r>
            <a:r>
              <a:rPr lang="ru-RU" dirty="0">
                <a:solidFill>
                  <a:srgbClr val="0000CC"/>
                </a:solidFill>
              </a:rPr>
              <a:t>ила или биопленки. Активный ил представляет собой </a:t>
            </a:r>
            <a:r>
              <a:rPr lang="ru-RU" dirty="0" smtClean="0">
                <a:solidFill>
                  <a:srgbClr val="0000CC"/>
                </a:solidFill>
              </a:rPr>
              <a:t>буро-желтые хлопья </a:t>
            </a:r>
            <a:r>
              <a:rPr lang="ru-RU" dirty="0">
                <a:solidFill>
                  <a:srgbClr val="0000CC"/>
                </a:solidFill>
              </a:rPr>
              <a:t>размером 3–150 мкм, взвешенные в воде, и образован </a:t>
            </a:r>
            <a:r>
              <a:rPr lang="ru-RU" dirty="0" smtClean="0">
                <a:solidFill>
                  <a:srgbClr val="0000CC"/>
                </a:solidFill>
              </a:rPr>
              <a:t>колониями микроорганизмов</a:t>
            </a:r>
            <a:r>
              <a:rPr lang="ru-RU" dirty="0">
                <a:solidFill>
                  <a:srgbClr val="0000CC"/>
                </a:solidFill>
              </a:rPr>
              <a:t>, в том числе бактериями. Последние формируют слизистые </a:t>
            </a:r>
            <a:r>
              <a:rPr lang="ru-RU" dirty="0" smtClean="0">
                <a:solidFill>
                  <a:srgbClr val="0000CC"/>
                </a:solidFill>
              </a:rPr>
              <a:t>капсулы </a:t>
            </a:r>
            <a:r>
              <a:rPr lang="ru-RU" dirty="0">
                <a:solidFill>
                  <a:srgbClr val="0000CC"/>
                </a:solidFill>
              </a:rPr>
              <a:t>– </a:t>
            </a:r>
            <a:r>
              <a:rPr lang="ru-RU" dirty="0" err="1">
                <a:solidFill>
                  <a:srgbClr val="0000CC"/>
                </a:solidFill>
              </a:rPr>
              <a:t>зооглеи</a:t>
            </a:r>
            <a:r>
              <a:rPr lang="ru-RU" dirty="0">
                <a:solidFill>
                  <a:srgbClr val="0000CC"/>
                </a:solidFill>
              </a:rPr>
              <a:t>. Биопленка – это слизистое обрастание материала </a:t>
            </a:r>
            <a:r>
              <a:rPr lang="ru-RU" dirty="0" smtClean="0">
                <a:solidFill>
                  <a:srgbClr val="0000CC"/>
                </a:solidFill>
              </a:rPr>
              <a:t>фильтрующего </a:t>
            </a:r>
            <a:r>
              <a:rPr lang="ru-RU" dirty="0">
                <a:solidFill>
                  <a:srgbClr val="0000CC"/>
                </a:solidFill>
              </a:rPr>
              <a:t>слоя очистных сооружений живыми микроорганизмами, толщиной </a:t>
            </a:r>
            <a:r>
              <a:rPr lang="ru-RU" dirty="0" smtClean="0">
                <a:solidFill>
                  <a:srgbClr val="0000CC"/>
                </a:solidFill>
              </a:rPr>
              <a:t>1–3 </a:t>
            </a:r>
            <a:r>
              <a:rPr lang="ru-RU" dirty="0">
                <a:solidFill>
                  <a:srgbClr val="0000CC"/>
                </a:solidFill>
              </a:rPr>
              <a:t>мм</a:t>
            </a:r>
            <a:r>
              <a:rPr lang="ru-RU" dirty="0"/>
              <a:t>.</a:t>
            </a:r>
          </a:p>
        </p:txBody>
      </p:sp>
      <p:pic>
        <p:nvPicPr>
          <p:cNvPr id="1026" name="Picture 2" descr="https://slide-share.ru/image/29654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4615812"/>
            <a:ext cx="2970189" cy="198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omovod.guru/wp-content/uploads/2018/11/post_5bfb96b6bb1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615812"/>
            <a:ext cx="2736304" cy="198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.pinimg.com/originals/45/2e/9d/452e9d2f95f9b14f18ac469f13a3f3b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496" y="4617352"/>
            <a:ext cx="297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29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00CC"/>
                </a:solidFill>
              </a:rPr>
              <a:t>Биологическая очистка стоков проводится в различных по конструкции </a:t>
            </a:r>
            <a:r>
              <a:rPr lang="ru-RU" dirty="0" smtClean="0">
                <a:solidFill>
                  <a:srgbClr val="0000CC"/>
                </a:solidFill>
              </a:rPr>
              <a:t>сооружениях </a:t>
            </a:r>
            <a:r>
              <a:rPr lang="ru-RU" dirty="0">
                <a:solidFill>
                  <a:srgbClr val="0000CC"/>
                </a:solidFill>
              </a:rPr>
              <a:t>– биофильтрах и </a:t>
            </a:r>
            <a:r>
              <a:rPr lang="ru-RU" dirty="0" err="1">
                <a:solidFill>
                  <a:srgbClr val="0000CC"/>
                </a:solidFill>
              </a:rPr>
              <a:t>аэротенках</a:t>
            </a:r>
            <a:r>
              <a:rPr lang="ru-RU" dirty="0">
                <a:solidFill>
                  <a:srgbClr val="0000CC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rgbClr val="0000CC"/>
                </a:solidFill>
              </a:rPr>
              <a:t>Капельный биофильтр – наиболее распространенный тип </a:t>
            </a:r>
            <a:r>
              <a:rPr lang="ru-RU" dirty="0" err="1">
                <a:solidFill>
                  <a:srgbClr val="0000CC"/>
                </a:solidFill>
              </a:rPr>
              <a:t>биореактора</a:t>
            </a:r>
            <a:r>
              <a:rPr lang="ru-RU" dirty="0">
                <a:solidFill>
                  <a:srgbClr val="0000CC"/>
                </a:solidFill>
              </a:rPr>
              <a:t> с </a:t>
            </a:r>
            <a:r>
              <a:rPr lang="ru-RU" dirty="0" smtClean="0">
                <a:solidFill>
                  <a:srgbClr val="0000CC"/>
                </a:solidFill>
              </a:rPr>
              <a:t>неподвижной </a:t>
            </a:r>
            <a:r>
              <a:rPr lang="ru-RU" dirty="0">
                <a:solidFill>
                  <a:srgbClr val="0000CC"/>
                </a:solidFill>
              </a:rPr>
              <a:t>биопленкой, применяемый для очистки стоков. По существу, </a:t>
            </a:r>
            <a:r>
              <a:rPr lang="ru-RU" dirty="0" smtClean="0">
                <a:solidFill>
                  <a:srgbClr val="0000CC"/>
                </a:solidFill>
              </a:rPr>
              <a:t>это </a:t>
            </a:r>
            <a:r>
              <a:rPr lang="ru-RU" dirty="0">
                <a:solidFill>
                  <a:srgbClr val="0000CC"/>
                </a:solidFill>
              </a:rPr>
              <a:t>реактор с неподвижным слоем и противотоком воздуха и жидкости. </a:t>
            </a:r>
            <a:r>
              <a:rPr lang="ru-RU" dirty="0" smtClean="0">
                <a:solidFill>
                  <a:srgbClr val="0000CC"/>
                </a:solidFill>
              </a:rPr>
              <a:t>Биомасса </a:t>
            </a:r>
            <a:r>
              <a:rPr lang="ru-RU" dirty="0">
                <a:solidFill>
                  <a:srgbClr val="0000CC"/>
                </a:solidFill>
              </a:rPr>
              <a:t>растет на поверхности насадки в виде пленки. Особенностью насадки </a:t>
            </a:r>
          </a:p>
          <a:p>
            <a:pPr marL="0" indent="0">
              <a:buNone/>
            </a:pPr>
            <a:r>
              <a:rPr lang="ru-RU" dirty="0">
                <a:solidFill>
                  <a:srgbClr val="0000CC"/>
                </a:solidFill>
              </a:rPr>
              <a:t>или фильтрующего слоя является высокая удельная поверхность для </a:t>
            </a:r>
            <a:r>
              <a:rPr lang="ru-RU" dirty="0" smtClean="0">
                <a:solidFill>
                  <a:srgbClr val="0000CC"/>
                </a:solidFill>
              </a:rPr>
              <a:t>развития </a:t>
            </a:r>
            <a:r>
              <a:rPr lang="ru-RU" dirty="0">
                <a:solidFill>
                  <a:srgbClr val="0000CC"/>
                </a:solidFill>
              </a:rPr>
              <a:t>микроорганизмов и большая пористость. Последнее придает </a:t>
            </a:r>
            <a:r>
              <a:rPr lang="ru-RU" dirty="0" smtClean="0">
                <a:solidFill>
                  <a:srgbClr val="0000CC"/>
                </a:solidFill>
              </a:rPr>
              <a:t>необходимые </a:t>
            </a:r>
            <a:r>
              <a:rPr lang="ru-RU" dirty="0">
                <a:solidFill>
                  <a:srgbClr val="0000CC"/>
                </a:solidFill>
              </a:rPr>
              <a:t>газодинамические свойства слою и способствует прохождению воздуха </a:t>
            </a:r>
            <a:r>
              <a:rPr lang="ru-RU" dirty="0" smtClean="0">
                <a:solidFill>
                  <a:srgbClr val="0000CC"/>
                </a:solidFill>
              </a:rPr>
              <a:t>и </a:t>
            </a:r>
            <a:r>
              <a:rPr lang="ru-RU" dirty="0">
                <a:solidFill>
                  <a:srgbClr val="0000CC"/>
                </a:solidFill>
              </a:rPr>
              <a:t>жидкости через него.</a:t>
            </a:r>
          </a:p>
        </p:txBody>
      </p:sp>
    </p:spTree>
    <p:extLst>
      <p:ext uri="{BB962C8B-B14F-4D97-AF65-F5344CB8AC3E}">
        <p14:creationId xmlns:p14="http://schemas.microsoft.com/office/powerpoint/2010/main" val="129241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www.eco61.ru/images/articles/ochistka-stokov-pg08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44467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02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507288" cy="612068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err="1">
                <a:solidFill>
                  <a:srgbClr val="0000CC"/>
                </a:solidFill>
              </a:rPr>
              <a:t>Аэротенк</a:t>
            </a:r>
            <a:r>
              <a:rPr lang="ru-RU" dirty="0">
                <a:solidFill>
                  <a:srgbClr val="0000CC"/>
                </a:solidFill>
              </a:rPr>
              <a:t> относится к гомогенным </a:t>
            </a:r>
            <a:r>
              <a:rPr lang="ru-RU" dirty="0" err="1">
                <a:solidFill>
                  <a:srgbClr val="0000CC"/>
                </a:solidFill>
              </a:rPr>
              <a:t>биореакторам</a:t>
            </a:r>
            <a:r>
              <a:rPr lang="ru-RU" dirty="0">
                <a:solidFill>
                  <a:srgbClr val="0000CC"/>
                </a:solidFill>
              </a:rPr>
              <a:t>. Типовая конструкция </a:t>
            </a:r>
            <a:r>
              <a:rPr lang="ru-RU" dirty="0" err="1" smtClean="0">
                <a:solidFill>
                  <a:srgbClr val="0000CC"/>
                </a:solidFill>
              </a:rPr>
              <a:t>биореактора</a:t>
            </a:r>
            <a:r>
              <a:rPr lang="ru-RU" dirty="0" smtClean="0">
                <a:solidFill>
                  <a:srgbClr val="0000CC"/>
                </a:solidFill>
              </a:rPr>
              <a:t> </a:t>
            </a:r>
            <a:r>
              <a:rPr lang="ru-RU" dirty="0">
                <a:solidFill>
                  <a:srgbClr val="0000CC"/>
                </a:solidFill>
              </a:rPr>
              <a:t>представляет собой железобетонный герметичный сосуд прямо-угольного сечения, связанный с отстойником. </a:t>
            </a:r>
            <a:r>
              <a:rPr lang="ru-RU" dirty="0" err="1">
                <a:solidFill>
                  <a:srgbClr val="0000CC"/>
                </a:solidFill>
              </a:rPr>
              <a:t>Аэротенк</a:t>
            </a:r>
            <a:r>
              <a:rPr lang="ru-RU" dirty="0">
                <a:solidFill>
                  <a:srgbClr val="0000CC"/>
                </a:solidFill>
              </a:rPr>
              <a:t> разделяется </a:t>
            </a:r>
            <a:r>
              <a:rPr lang="ru-RU" dirty="0" smtClean="0">
                <a:solidFill>
                  <a:srgbClr val="0000CC"/>
                </a:solidFill>
              </a:rPr>
              <a:t>продольными </a:t>
            </a:r>
            <a:r>
              <a:rPr lang="ru-RU" dirty="0">
                <a:solidFill>
                  <a:srgbClr val="0000CC"/>
                </a:solidFill>
              </a:rPr>
              <a:t>перегородками на несколько коридоров, обычно 3–4. </a:t>
            </a:r>
            <a:r>
              <a:rPr lang="ru-RU" dirty="0" smtClean="0">
                <a:solidFill>
                  <a:srgbClr val="0000CC"/>
                </a:solidFill>
              </a:rPr>
              <a:t>Конструкционные </a:t>
            </a:r>
            <a:r>
              <a:rPr lang="ru-RU" dirty="0">
                <a:solidFill>
                  <a:srgbClr val="0000CC"/>
                </a:solidFill>
              </a:rPr>
              <a:t>различных ряда типов </a:t>
            </a:r>
            <a:r>
              <a:rPr lang="ru-RU" dirty="0" err="1">
                <a:solidFill>
                  <a:srgbClr val="0000CC"/>
                </a:solidFill>
              </a:rPr>
              <a:t>аэротенков</a:t>
            </a:r>
            <a:r>
              <a:rPr lang="ru-RU" dirty="0">
                <a:solidFill>
                  <a:srgbClr val="0000CC"/>
                </a:solidFill>
              </a:rPr>
              <a:t> связаны, в основном, с </a:t>
            </a:r>
            <a:r>
              <a:rPr lang="ru-RU" dirty="0" smtClean="0">
                <a:solidFill>
                  <a:srgbClr val="0000CC"/>
                </a:solidFill>
              </a:rPr>
              <a:t>конфигурацией </a:t>
            </a:r>
            <a:r>
              <a:rPr lang="ru-RU" dirty="0" err="1">
                <a:solidFill>
                  <a:srgbClr val="0000CC"/>
                </a:solidFill>
              </a:rPr>
              <a:t>биореактора</a:t>
            </a:r>
            <a:r>
              <a:rPr lang="ru-RU" dirty="0">
                <a:solidFill>
                  <a:srgbClr val="0000CC"/>
                </a:solidFill>
              </a:rPr>
              <a:t>, методом подачи кислорода, величиной нагрузки. Типовые </a:t>
            </a:r>
            <a:r>
              <a:rPr lang="ru-RU" dirty="0" smtClean="0">
                <a:solidFill>
                  <a:srgbClr val="0000CC"/>
                </a:solidFill>
              </a:rPr>
              <a:t>схемы </a:t>
            </a:r>
            <a:r>
              <a:rPr lang="ru-RU" dirty="0" err="1">
                <a:solidFill>
                  <a:srgbClr val="0000CC"/>
                </a:solidFill>
              </a:rPr>
              <a:t>аэротенков</a:t>
            </a:r>
            <a:r>
              <a:rPr lang="ru-RU" dirty="0">
                <a:solidFill>
                  <a:srgbClr val="0000CC"/>
                </a:solidFill>
              </a:rPr>
              <a:t> </a:t>
            </a:r>
            <a:r>
              <a:rPr lang="ru-RU" dirty="0" smtClean="0">
                <a:solidFill>
                  <a:srgbClr val="0000CC"/>
                </a:solidFill>
              </a:rPr>
              <a:t>представлены на следующем слайде. </a:t>
            </a:r>
            <a:r>
              <a:rPr lang="ru-RU" dirty="0">
                <a:solidFill>
                  <a:srgbClr val="0000CC"/>
                </a:solidFill>
              </a:rPr>
              <a:t>Процесс </a:t>
            </a:r>
            <a:r>
              <a:rPr lang="ru-RU" dirty="0" err="1">
                <a:solidFill>
                  <a:srgbClr val="0000CC"/>
                </a:solidFill>
              </a:rPr>
              <a:t>биоочистки</a:t>
            </a:r>
            <a:r>
              <a:rPr lang="ru-RU" dirty="0">
                <a:solidFill>
                  <a:srgbClr val="0000CC"/>
                </a:solidFill>
              </a:rPr>
              <a:t> в </a:t>
            </a:r>
            <a:r>
              <a:rPr lang="ru-RU" dirty="0" err="1">
                <a:solidFill>
                  <a:srgbClr val="0000CC"/>
                </a:solidFill>
              </a:rPr>
              <a:t>аэротенке</a:t>
            </a:r>
            <a:r>
              <a:rPr lang="ru-RU" dirty="0">
                <a:solidFill>
                  <a:srgbClr val="0000CC"/>
                </a:solidFill>
              </a:rPr>
              <a:t> </a:t>
            </a:r>
            <a:r>
              <a:rPr lang="ru-RU" dirty="0" smtClean="0">
                <a:solidFill>
                  <a:srgbClr val="0000CC"/>
                </a:solidFill>
              </a:rPr>
              <a:t>состоит </a:t>
            </a:r>
            <a:r>
              <a:rPr lang="ru-RU" dirty="0">
                <a:solidFill>
                  <a:srgbClr val="0000CC"/>
                </a:solidFill>
              </a:rPr>
              <a:t>из двух этапов. </a:t>
            </a:r>
            <a:endParaRPr lang="ru-RU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	Первый </a:t>
            </a:r>
            <a:r>
              <a:rPr lang="ru-RU" dirty="0">
                <a:solidFill>
                  <a:srgbClr val="C00000"/>
                </a:solidFill>
              </a:rPr>
              <a:t>этап заключается во взаимодействии </a:t>
            </a:r>
            <a:r>
              <a:rPr lang="ru-RU" dirty="0" smtClean="0">
                <a:solidFill>
                  <a:srgbClr val="C00000"/>
                </a:solidFill>
              </a:rPr>
              <a:t>отстоявшихся </a:t>
            </a:r>
            <a:r>
              <a:rPr lang="ru-RU" dirty="0">
                <a:solidFill>
                  <a:srgbClr val="C00000"/>
                </a:solidFill>
              </a:rPr>
              <a:t>сточных вод, </a:t>
            </a:r>
            <a:r>
              <a:rPr lang="ru-RU" dirty="0" smtClean="0">
                <a:solidFill>
                  <a:srgbClr val="C00000"/>
                </a:solidFill>
              </a:rPr>
              <a:t>содержащих </a:t>
            </a:r>
            <a:r>
              <a:rPr lang="ru-RU" dirty="0">
                <a:solidFill>
                  <a:srgbClr val="C00000"/>
                </a:solidFill>
              </a:rPr>
              <a:t>около 150–200 мг/л взвешенных частиц и до </a:t>
            </a:r>
            <a:r>
              <a:rPr lang="ru-RU" dirty="0" smtClean="0">
                <a:solidFill>
                  <a:srgbClr val="C00000"/>
                </a:solidFill>
              </a:rPr>
              <a:t>200–300 </a:t>
            </a:r>
            <a:r>
              <a:rPr lang="ru-RU" dirty="0">
                <a:solidFill>
                  <a:srgbClr val="C00000"/>
                </a:solidFill>
              </a:rPr>
              <a:t>мг/л органических веществ, с воздухом и частицами активного ила в </a:t>
            </a:r>
            <a:r>
              <a:rPr lang="ru-RU" dirty="0" err="1" smtClean="0">
                <a:solidFill>
                  <a:srgbClr val="C00000"/>
                </a:solidFill>
              </a:rPr>
              <a:t>аэротенке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в течение некоторого времени (от 4 до 24 ч и выше в </a:t>
            </a:r>
            <a:r>
              <a:rPr lang="ru-RU" dirty="0" smtClean="0">
                <a:solidFill>
                  <a:srgbClr val="C00000"/>
                </a:solidFill>
              </a:rPr>
              <a:t>зависимости от </a:t>
            </a:r>
            <a:r>
              <a:rPr lang="ru-RU" dirty="0">
                <a:solidFill>
                  <a:srgbClr val="C00000"/>
                </a:solidFill>
              </a:rPr>
              <a:t>типа стоков, требований к глубине очистки и пр.). </a:t>
            </a:r>
            <a:endParaRPr lang="ru-RU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CC"/>
                </a:solidFill>
              </a:rPr>
              <a:t>	На </a:t>
            </a:r>
            <a:r>
              <a:rPr lang="ru-RU" dirty="0">
                <a:solidFill>
                  <a:srgbClr val="0000CC"/>
                </a:solidFill>
              </a:rPr>
              <a:t>втором – происходит </a:t>
            </a:r>
            <a:r>
              <a:rPr lang="ru-RU" dirty="0" smtClean="0">
                <a:solidFill>
                  <a:srgbClr val="0000CC"/>
                </a:solidFill>
              </a:rPr>
              <a:t>разделение </a:t>
            </a:r>
            <a:r>
              <a:rPr lang="ru-RU" dirty="0">
                <a:solidFill>
                  <a:srgbClr val="0000CC"/>
                </a:solidFill>
              </a:rPr>
              <a:t>вод и частиц активного ила во вторичном отстойнике. </a:t>
            </a:r>
            <a:r>
              <a:rPr lang="ru-RU" dirty="0" smtClean="0">
                <a:solidFill>
                  <a:srgbClr val="0000CC"/>
                </a:solidFill>
              </a:rPr>
              <a:t>Биохимическое </a:t>
            </a:r>
            <a:r>
              <a:rPr lang="ru-RU" dirty="0">
                <a:solidFill>
                  <a:srgbClr val="0000CC"/>
                </a:solidFill>
              </a:rPr>
              <a:t>окисление органических веществ стоков в </a:t>
            </a:r>
            <a:r>
              <a:rPr lang="ru-RU" dirty="0" err="1">
                <a:solidFill>
                  <a:srgbClr val="0000CC"/>
                </a:solidFill>
              </a:rPr>
              <a:t>аэротенке</a:t>
            </a:r>
            <a:r>
              <a:rPr lang="ru-RU" dirty="0">
                <a:solidFill>
                  <a:srgbClr val="0000CC"/>
                </a:solidFill>
              </a:rPr>
              <a:t> на первом этапе </a:t>
            </a:r>
            <a:r>
              <a:rPr lang="ru-RU" dirty="0" smtClean="0">
                <a:solidFill>
                  <a:srgbClr val="0000CC"/>
                </a:solidFill>
              </a:rPr>
              <a:t>реализуется </a:t>
            </a:r>
            <a:r>
              <a:rPr lang="ru-RU" dirty="0">
                <a:solidFill>
                  <a:srgbClr val="0000CC"/>
                </a:solidFill>
              </a:rPr>
              <a:t>в две стадии: на первой микроорганизмы активного ила </a:t>
            </a:r>
            <a:r>
              <a:rPr lang="ru-RU" dirty="0" smtClean="0">
                <a:solidFill>
                  <a:srgbClr val="0000CC"/>
                </a:solidFill>
              </a:rPr>
              <a:t>адсорбируют </a:t>
            </a:r>
            <a:r>
              <a:rPr lang="ru-RU" dirty="0">
                <a:solidFill>
                  <a:srgbClr val="0000CC"/>
                </a:solidFill>
              </a:rPr>
              <a:t>загрязняющие вещества стоков, на второй – окисляют их и </a:t>
            </a:r>
            <a:r>
              <a:rPr lang="ru-RU" dirty="0" smtClean="0">
                <a:solidFill>
                  <a:srgbClr val="0000CC"/>
                </a:solidFill>
              </a:rPr>
              <a:t>восстанавливают </a:t>
            </a:r>
            <a:r>
              <a:rPr lang="ru-RU" dirty="0">
                <a:solidFill>
                  <a:srgbClr val="0000CC"/>
                </a:solidFill>
              </a:rPr>
              <a:t>свою окислительную способность.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6382489"/>
            <a:ext cx="91946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7030A0"/>
                </a:solidFill>
              </a:rPr>
              <a:t>Волова, Т. Г. </a:t>
            </a:r>
            <a:r>
              <a:rPr lang="ru-RU" sz="1100" dirty="0" smtClean="0">
                <a:solidFill>
                  <a:srgbClr val="7030A0"/>
                </a:solidFill>
              </a:rPr>
              <a:t> Введение </a:t>
            </a:r>
            <a:r>
              <a:rPr lang="ru-RU" sz="1100" dirty="0">
                <a:solidFill>
                  <a:srgbClr val="7030A0"/>
                </a:solidFill>
              </a:rPr>
              <a:t>в биотехнологию. Версия1.0 [Электронный ресурс] : электрон. </a:t>
            </a:r>
            <a:r>
              <a:rPr lang="ru-RU" sz="1100" dirty="0" smtClean="0">
                <a:solidFill>
                  <a:srgbClr val="7030A0"/>
                </a:solidFill>
              </a:rPr>
              <a:t> учеб</a:t>
            </a:r>
            <a:r>
              <a:rPr lang="ru-RU" sz="1100" dirty="0">
                <a:solidFill>
                  <a:srgbClr val="7030A0"/>
                </a:solidFill>
              </a:rPr>
              <a:t>.  пособие/  Т. Г. Волова. –  Электрон.  дан. (2 Мб). –  Красноярск:  </a:t>
            </a:r>
            <a:r>
              <a:rPr lang="ru-RU" sz="1100" dirty="0" smtClean="0">
                <a:solidFill>
                  <a:srgbClr val="7030A0"/>
                </a:solidFill>
              </a:rPr>
              <a:t>ИПК СФУ</a:t>
            </a:r>
            <a:r>
              <a:rPr lang="ru-RU" sz="1100" dirty="0">
                <a:solidFill>
                  <a:srgbClr val="7030A0"/>
                </a:solidFill>
              </a:rPr>
              <a:t>, 2008. – (Введение в биотехнологию: УМКД №143-2007 / рук.  </a:t>
            </a:r>
            <a:r>
              <a:rPr lang="ru-RU" sz="1100" dirty="0" err="1">
                <a:solidFill>
                  <a:srgbClr val="7030A0"/>
                </a:solidFill>
              </a:rPr>
              <a:t>творч</a:t>
            </a:r>
            <a:r>
              <a:rPr lang="ru-RU" sz="1100" dirty="0">
                <a:solidFill>
                  <a:srgbClr val="7030A0"/>
                </a:solidFill>
              </a:rPr>
              <a:t>. </a:t>
            </a:r>
            <a:r>
              <a:rPr lang="ru-RU" sz="1100" dirty="0" smtClean="0">
                <a:solidFill>
                  <a:srgbClr val="7030A0"/>
                </a:solidFill>
              </a:rPr>
              <a:t>коллектива </a:t>
            </a:r>
            <a:r>
              <a:rPr lang="ru-RU" sz="1100" dirty="0">
                <a:solidFill>
                  <a:srgbClr val="7030A0"/>
                </a:solidFill>
              </a:rPr>
              <a:t>Т. Г. Волова). – 1 электрон. опт. диск(DVD). </a:t>
            </a:r>
          </a:p>
        </p:txBody>
      </p:sp>
    </p:spTree>
    <p:extLst>
      <p:ext uri="{BB962C8B-B14F-4D97-AF65-F5344CB8AC3E}">
        <p14:creationId xmlns:p14="http://schemas.microsoft.com/office/powerpoint/2010/main" val="153740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aoptps.ru/wp-content/uploads/2014/10/%D0%B0%D1%8D%D1%80%D0%BE%D1%82%D0%B5%D0%BD%D0%B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54760"/>
            <a:ext cx="8352928" cy="557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780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Применения биотехнологических методов </a:t>
            </a:r>
            <a:r>
              <a:rPr lang="ru-RU" sz="2000" b="1" dirty="0" smtClean="0">
                <a:solidFill>
                  <a:srgbClr val="C00000"/>
                </a:solidFill>
              </a:rPr>
              <a:t>для </a:t>
            </a:r>
            <a:r>
              <a:rPr lang="ru-RU" sz="2000" b="1" dirty="0">
                <a:solidFill>
                  <a:srgbClr val="C00000"/>
                </a:solidFill>
              </a:rPr>
              <a:t>очистки газо-воздушных выбросов </a:t>
            </a:r>
            <a:r>
              <a:rPr lang="ru-RU" sz="2000" b="1" dirty="0" smtClean="0">
                <a:solidFill>
                  <a:srgbClr val="C00000"/>
                </a:solidFill>
              </a:rPr>
              <a:t>и </a:t>
            </a:r>
            <a:r>
              <a:rPr lang="ru-RU" sz="2000" b="1" dirty="0">
                <a:solidFill>
                  <a:srgbClr val="C00000"/>
                </a:solidFill>
              </a:rPr>
              <a:t>деградации </a:t>
            </a:r>
            <a:r>
              <a:rPr lang="ru-RU" sz="2000" b="1" dirty="0" err="1">
                <a:solidFill>
                  <a:srgbClr val="C00000"/>
                </a:solidFill>
              </a:rPr>
              <a:t>ксенобиотиков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10081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i="1" dirty="0">
                <a:solidFill>
                  <a:srgbClr val="0000CC"/>
                </a:solidFill>
              </a:rPr>
              <a:t>Для очистки воздуха применяют различные методы – физические, </a:t>
            </a:r>
            <a:r>
              <a:rPr lang="ru-RU" sz="2000" i="1" dirty="0" smtClean="0">
                <a:solidFill>
                  <a:srgbClr val="0000CC"/>
                </a:solidFill>
              </a:rPr>
              <a:t>химические </a:t>
            </a:r>
            <a:r>
              <a:rPr lang="ru-RU" sz="2000" i="1" dirty="0">
                <a:solidFill>
                  <a:srgbClr val="0000CC"/>
                </a:solidFill>
              </a:rPr>
              <a:t>и биологические, однако уровень и масштабы их применения в </a:t>
            </a:r>
            <a:r>
              <a:rPr lang="ru-RU" sz="2000" i="1" dirty="0" smtClean="0">
                <a:solidFill>
                  <a:srgbClr val="0000CC"/>
                </a:solidFill>
              </a:rPr>
              <a:t>настоящее </a:t>
            </a:r>
            <a:r>
              <a:rPr lang="ru-RU" sz="2000" i="1" dirty="0">
                <a:solidFill>
                  <a:srgbClr val="0000CC"/>
                </a:solidFill>
              </a:rPr>
              <a:t>время чрезвычайно далеки от требуемых.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420888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</a:rPr>
              <a:t>	Биологические </a:t>
            </a:r>
            <a:r>
              <a:rPr lang="ru-RU" dirty="0">
                <a:solidFill>
                  <a:srgbClr val="C00000"/>
                </a:solidFill>
              </a:rPr>
              <a:t>методы очистки воздуха базируются на способности </a:t>
            </a:r>
            <a:r>
              <a:rPr lang="ru-RU" dirty="0" smtClean="0">
                <a:solidFill>
                  <a:srgbClr val="C00000"/>
                </a:solidFill>
              </a:rPr>
              <a:t>микроорганизмов </a:t>
            </a:r>
            <a:r>
              <a:rPr lang="ru-RU" dirty="0">
                <a:solidFill>
                  <a:srgbClr val="C00000"/>
                </a:solidFill>
              </a:rPr>
              <a:t>разрушать в аэробных условиях широкий спектр веществ и </a:t>
            </a:r>
            <a:r>
              <a:rPr lang="ru-RU" dirty="0" smtClean="0">
                <a:solidFill>
                  <a:srgbClr val="C00000"/>
                </a:solidFill>
              </a:rPr>
              <a:t>соединений </a:t>
            </a:r>
            <a:r>
              <a:rPr lang="ru-RU" dirty="0">
                <a:solidFill>
                  <a:srgbClr val="C00000"/>
                </a:solidFill>
              </a:rPr>
              <a:t>до конечных продуктов, СО</a:t>
            </a:r>
            <a:r>
              <a:rPr lang="ru-RU" baseline="-25000" dirty="0">
                <a:solidFill>
                  <a:srgbClr val="C00000"/>
                </a:solidFill>
              </a:rPr>
              <a:t>2</a:t>
            </a:r>
            <a:r>
              <a:rPr lang="ru-RU" dirty="0">
                <a:solidFill>
                  <a:srgbClr val="C00000"/>
                </a:solidFill>
              </a:rPr>
              <a:t> и Н</a:t>
            </a:r>
            <a:r>
              <a:rPr lang="ru-RU" baseline="-25000" dirty="0">
                <a:solidFill>
                  <a:srgbClr val="C00000"/>
                </a:solidFill>
              </a:rPr>
              <a:t>2</a:t>
            </a:r>
            <a:r>
              <a:rPr lang="ru-RU" dirty="0">
                <a:solidFill>
                  <a:srgbClr val="C00000"/>
                </a:solidFill>
              </a:rPr>
              <a:t>О.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8804" y="3429000"/>
            <a:ext cx="8875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	Для </a:t>
            </a:r>
            <a:r>
              <a:rPr lang="ru-RU" dirty="0">
                <a:solidFill>
                  <a:srgbClr val="C00000"/>
                </a:solidFill>
              </a:rPr>
              <a:t>биологической очистки воздуха применяют три типа установок: </a:t>
            </a:r>
            <a:r>
              <a:rPr lang="ru-RU" dirty="0" smtClean="0">
                <a:solidFill>
                  <a:srgbClr val="C00000"/>
                </a:solidFill>
              </a:rPr>
              <a:t>биофильтры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err="1">
                <a:solidFill>
                  <a:srgbClr val="C00000"/>
                </a:solidFill>
              </a:rPr>
              <a:t>биоскрубберы</a:t>
            </a:r>
            <a:r>
              <a:rPr lang="ru-RU" dirty="0">
                <a:solidFill>
                  <a:srgbClr val="C00000"/>
                </a:solidFill>
              </a:rPr>
              <a:t> и </a:t>
            </a:r>
            <a:r>
              <a:rPr lang="ru-RU" dirty="0" err="1">
                <a:solidFill>
                  <a:srgbClr val="C00000"/>
                </a:solidFill>
              </a:rPr>
              <a:t>биореакторы</a:t>
            </a:r>
            <a:r>
              <a:rPr lang="ru-RU" dirty="0">
                <a:solidFill>
                  <a:srgbClr val="C00000"/>
                </a:solidFill>
              </a:rPr>
              <a:t> с омываемым </a:t>
            </a:r>
            <a:r>
              <a:rPr lang="ru-RU" dirty="0" smtClean="0">
                <a:solidFill>
                  <a:srgbClr val="C00000"/>
                </a:solidFill>
              </a:rPr>
              <a:t>слоем.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075331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CC"/>
                </a:solidFill>
              </a:rPr>
              <a:t>Основным </a:t>
            </a:r>
            <a:r>
              <a:rPr lang="ru-RU" dirty="0" smtClean="0">
                <a:solidFill>
                  <a:srgbClr val="0000CC"/>
                </a:solidFill>
              </a:rPr>
              <a:t>элементом </a:t>
            </a:r>
            <a:r>
              <a:rPr lang="ru-RU" dirty="0">
                <a:solidFill>
                  <a:srgbClr val="0000CC"/>
                </a:solidFill>
              </a:rPr>
              <a:t>биофильтра для очистки воздуха, как и водоочистного </a:t>
            </a:r>
            <a:r>
              <a:rPr lang="ru-RU" dirty="0" smtClean="0">
                <a:solidFill>
                  <a:srgbClr val="0000CC"/>
                </a:solidFill>
              </a:rPr>
              <a:t>биофильтра</a:t>
            </a:r>
            <a:r>
              <a:rPr lang="ru-RU" dirty="0">
                <a:solidFill>
                  <a:srgbClr val="0000CC"/>
                </a:solidFill>
              </a:rPr>
              <a:t>, </a:t>
            </a:r>
            <a:r>
              <a:rPr lang="ru-RU" dirty="0" smtClean="0">
                <a:solidFill>
                  <a:srgbClr val="0000CC"/>
                </a:solidFill>
              </a:rPr>
              <a:t>является </a:t>
            </a:r>
            <a:r>
              <a:rPr lang="ru-RU" dirty="0">
                <a:solidFill>
                  <a:srgbClr val="0000CC"/>
                </a:solidFill>
              </a:rPr>
              <a:t>фильтрующий слой, который сорбирует токсические вещества из </a:t>
            </a:r>
            <a:r>
              <a:rPr lang="ru-RU" dirty="0" smtClean="0">
                <a:solidFill>
                  <a:srgbClr val="0000CC"/>
                </a:solidFill>
              </a:rPr>
              <a:t>воздуха</a:t>
            </a:r>
            <a:r>
              <a:rPr lang="ru-RU" dirty="0">
                <a:solidFill>
                  <a:srgbClr val="0000CC"/>
                </a:solidFill>
              </a:rPr>
              <a:t>. Далее эти вещества в растворенном виде диффундируют к </a:t>
            </a:r>
            <a:r>
              <a:rPr lang="ru-RU" dirty="0" smtClean="0">
                <a:solidFill>
                  <a:srgbClr val="0000CC"/>
                </a:solidFill>
              </a:rPr>
              <a:t>микробным </a:t>
            </a:r>
            <a:r>
              <a:rPr lang="ru-RU" dirty="0">
                <a:solidFill>
                  <a:srgbClr val="0000CC"/>
                </a:solidFill>
              </a:rPr>
              <a:t>клеткам, включаются в них и подвергаются деструкции.</a:t>
            </a:r>
          </a:p>
        </p:txBody>
      </p:sp>
    </p:spTree>
    <p:extLst>
      <p:ext uri="{BB962C8B-B14F-4D97-AF65-F5344CB8AC3E}">
        <p14:creationId xmlns:p14="http://schemas.microsoft.com/office/powerpoint/2010/main" val="2546096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619268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0000CC"/>
                </a:solidFill>
              </a:rPr>
              <a:t>	Биофильтры.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0000CC"/>
                </a:solidFill>
              </a:rPr>
              <a:t>В </a:t>
            </a:r>
            <a:r>
              <a:rPr lang="ru-RU" i="1" dirty="0">
                <a:solidFill>
                  <a:srgbClr val="0000CC"/>
                </a:solidFill>
              </a:rPr>
              <a:t>качестве носителя для фильтрующего слоя используют природные </a:t>
            </a:r>
            <a:r>
              <a:rPr lang="ru-RU" i="1" dirty="0" smtClean="0">
                <a:solidFill>
                  <a:srgbClr val="0000CC"/>
                </a:solidFill>
              </a:rPr>
              <a:t>материалы </a:t>
            </a:r>
            <a:r>
              <a:rPr lang="ru-RU" i="1" dirty="0">
                <a:solidFill>
                  <a:srgbClr val="0000CC"/>
                </a:solidFill>
              </a:rPr>
              <a:t>– компост, торф и др. Эти </a:t>
            </a:r>
            <a:r>
              <a:rPr lang="ru-RU" i="1" dirty="0" smtClean="0">
                <a:solidFill>
                  <a:srgbClr val="0000CC"/>
                </a:solidFill>
              </a:rPr>
              <a:t>материалы </a:t>
            </a:r>
            <a:r>
              <a:rPr lang="ru-RU" i="1" dirty="0">
                <a:solidFill>
                  <a:srgbClr val="0000CC"/>
                </a:solidFill>
              </a:rPr>
              <a:t>содержат в своем составе </a:t>
            </a:r>
            <a:r>
              <a:rPr lang="ru-RU" i="1" dirty="0" smtClean="0">
                <a:solidFill>
                  <a:srgbClr val="0000CC"/>
                </a:solidFill>
              </a:rPr>
              <a:t>различные </a:t>
            </a:r>
            <a:r>
              <a:rPr lang="ru-RU" i="1" dirty="0">
                <a:solidFill>
                  <a:srgbClr val="0000CC"/>
                </a:solidFill>
              </a:rPr>
              <a:t>минеральные соли и вещества, необходимые для развития </a:t>
            </a:r>
            <a:r>
              <a:rPr lang="ru-RU" i="1" dirty="0" smtClean="0">
                <a:solidFill>
                  <a:srgbClr val="0000CC"/>
                </a:solidFill>
              </a:rPr>
              <a:t>микроорганизмов</a:t>
            </a:r>
            <a:r>
              <a:rPr lang="ru-RU" i="1" dirty="0">
                <a:solidFill>
                  <a:srgbClr val="0000CC"/>
                </a:solidFill>
              </a:rPr>
              <a:t>. Поэтому в биофильтры не вносят каких-либо минеральных </a:t>
            </a:r>
            <a:r>
              <a:rPr lang="ru-RU" i="1" dirty="0" smtClean="0">
                <a:solidFill>
                  <a:srgbClr val="0000CC"/>
                </a:solidFill>
              </a:rPr>
              <a:t>добавок</a:t>
            </a:r>
            <a:r>
              <a:rPr lang="ru-RU" i="1" dirty="0">
                <a:solidFill>
                  <a:srgbClr val="0000CC"/>
                </a:solidFill>
              </a:rPr>
              <a:t>. Воздух, подлежащий очистке, подается вентилятором в систему, </a:t>
            </a:r>
            <a:r>
              <a:rPr lang="ru-RU" i="1" dirty="0" smtClean="0">
                <a:solidFill>
                  <a:srgbClr val="0000CC"/>
                </a:solidFill>
              </a:rPr>
              <a:t>проходит </a:t>
            </a:r>
            <a:r>
              <a:rPr lang="ru-RU" i="1" dirty="0">
                <a:solidFill>
                  <a:srgbClr val="0000CC"/>
                </a:solidFill>
              </a:rPr>
              <a:t>через фильтрующий слой в любом направлении, снизу вверх или </a:t>
            </a:r>
            <a:r>
              <a:rPr lang="ru-RU" i="1" dirty="0" smtClean="0">
                <a:solidFill>
                  <a:srgbClr val="0000CC"/>
                </a:solidFill>
              </a:rPr>
              <a:t>наоборот</a:t>
            </a:r>
            <a:r>
              <a:rPr lang="ru-RU" i="1" dirty="0">
                <a:solidFill>
                  <a:srgbClr val="0000CC"/>
                </a:solidFill>
              </a:rPr>
              <a:t>. При этом воздух должен проходить через всю массу фильтрующего </a:t>
            </a:r>
            <a:r>
              <a:rPr lang="ru-RU" i="1" dirty="0" smtClean="0">
                <a:solidFill>
                  <a:srgbClr val="0000CC"/>
                </a:solidFill>
              </a:rPr>
              <a:t>слоя </a:t>
            </a:r>
            <a:r>
              <a:rPr lang="ru-RU" i="1" dirty="0">
                <a:solidFill>
                  <a:srgbClr val="0000CC"/>
                </a:solidFill>
              </a:rPr>
              <a:t>равномерно. Поэтому требуется однородность слоя и определенная </a:t>
            </a:r>
            <a:r>
              <a:rPr lang="ru-RU" i="1" dirty="0" smtClean="0">
                <a:solidFill>
                  <a:srgbClr val="0000CC"/>
                </a:solidFill>
              </a:rPr>
              <a:t>степень </a:t>
            </a:r>
            <a:r>
              <a:rPr lang="ru-RU" i="1" dirty="0">
                <a:solidFill>
                  <a:srgbClr val="0000CC"/>
                </a:solidFill>
              </a:rPr>
              <a:t>влажности. Оптимальная для очистки воздуха влажность </a:t>
            </a:r>
            <a:r>
              <a:rPr lang="ru-RU" i="1" dirty="0" smtClean="0">
                <a:solidFill>
                  <a:srgbClr val="0000CC"/>
                </a:solidFill>
              </a:rPr>
              <a:t>фильтрующего слоя </a:t>
            </a:r>
            <a:r>
              <a:rPr lang="ru-RU" i="1" dirty="0">
                <a:solidFill>
                  <a:srgbClr val="0000CC"/>
                </a:solidFill>
              </a:rPr>
              <a:t>составляет 40–60 % от веса </a:t>
            </a:r>
            <a:r>
              <a:rPr lang="ru-RU" i="1" dirty="0" smtClean="0">
                <a:solidFill>
                  <a:srgbClr val="0000CC"/>
                </a:solidFill>
              </a:rPr>
              <a:t>материала </a:t>
            </a:r>
            <a:r>
              <a:rPr lang="ru-RU" i="1" dirty="0">
                <a:solidFill>
                  <a:srgbClr val="0000CC"/>
                </a:solidFill>
              </a:rPr>
              <a:t>носителя. При недостаточной </a:t>
            </a:r>
            <a:r>
              <a:rPr lang="ru-RU" i="1" dirty="0" smtClean="0">
                <a:solidFill>
                  <a:srgbClr val="0000CC"/>
                </a:solidFill>
              </a:rPr>
              <a:t>влажности </a:t>
            </a:r>
            <a:r>
              <a:rPr lang="ru-RU" i="1" dirty="0">
                <a:solidFill>
                  <a:srgbClr val="0000CC"/>
                </a:solidFill>
              </a:rPr>
              <a:t>материала фильтрующего слоя в нем образуются трещины, </a:t>
            </a:r>
            <a:r>
              <a:rPr lang="ru-RU" i="1" dirty="0" smtClean="0">
                <a:solidFill>
                  <a:srgbClr val="0000CC"/>
                </a:solidFill>
              </a:rPr>
              <a:t>материал </a:t>
            </a:r>
            <a:r>
              <a:rPr lang="ru-RU" i="1" dirty="0">
                <a:solidFill>
                  <a:srgbClr val="0000CC"/>
                </a:solidFill>
              </a:rPr>
              <a:t>пересыхает. Это затрудняет прохождение воздуха и снижает </a:t>
            </a:r>
            <a:r>
              <a:rPr lang="ru-RU" i="1" dirty="0" smtClean="0">
                <a:solidFill>
                  <a:srgbClr val="0000CC"/>
                </a:solidFill>
              </a:rPr>
              <a:t>физиологическую </a:t>
            </a:r>
            <a:r>
              <a:rPr lang="ru-RU" i="1" dirty="0">
                <a:solidFill>
                  <a:srgbClr val="0000CC"/>
                </a:solidFill>
              </a:rPr>
              <a:t>активность микроорганизмов. </a:t>
            </a:r>
            <a:endParaRPr lang="ru-RU" i="1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rgbClr val="0000CC"/>
                </a:solidFill>
              </a:rPr>
              <a:t>При избыточной </a:t>
            </a:r>
            <a:r>
              <a:rPr lang="ru-RU" i="1" dirty="0">
                <a:solidFill>
                  <a:srgbClr val="0000CC"/>
                </a:solidFill>
              </a:rPr>
              <a:t>влажности в толще слоя происходит образование анаэробных зон с </a:t>
            </a:r>
            <a:r>
              <a:rPr lang="ru-RU" i="1" dirty="0" smtClean="0">
                <a:solidFill>
                  <a:srgbClr val="0000CC"/>
                </a:solidFill>
              </a:rPr>
              <a:t>высоким </a:t>
            </a:r>
            <a:r>
              <a:rPr lang="ru-RU" i="1" dirty="0">
                <a:solidFill>
                  <a:srgbClr val="0000CC"/>
                </a:solidFill>
              </a:rPr>
              <a:t>аэродинамическим сопротивлением. В результате снижается время </a:t>
            </a:r>
            <a:r>
              <a:rPr lang="ru-RU" i="1" dirty="0" smtClean="0">
                <a:solidFill>
                  <a:srgbClr val="0000CC"/>
                </a:solidFill>
              </a:rPr>
              <a:t>контакта </a:t>
            </a:r>
            <a:r>
              <a:rPr lang="ru-RU" i="1" dirty="0">
                <a:solidFill>
                  <a:srgbClr val="0000CC"/>
                </a:solidFill>
              </a:rPr>
              <a:t>потока воздуха с поглотителем и падает эффективность очистки. В </a:t>
            </a:r>
            <a:r>
              <a:rPr lang="ru-RU" i="1" dirty="0" smtClean="0">
                <a:solidFill>
                  <a:srgbClr val="0000CC"/>
                </a:solidFill>
              </a:rPr>
              <a:t>материале </a:t>
            </a:r>
            <a:r>
              <a:rPr lang="ru-RU" i="1" dirty="0">
                <a:solidFill>
                  <a:srgbClr val="0000CC"/>
                </a:solidFill>
              </a:rPr>
              <a:t>не должно возникать температурных градиентов, а также не должно происходить резких изменений рН среды. Поэтому температурный режим </a:t>
            </a:r>
            <a:r>
              <a:rPr lang="ru-RU" i="1" dirty="0" smtClean="0">
                <a:solidFill>
                  <a:srgbClr val="0000CC"/>
                </a:solidFill>
              </a:rPr>
              <a:t>в </a:t>
            </a:r>
            <a:r>
              <a:rPr lang="ru-RU" i="1" dirty="0">
                <a:solidFill>
                  <a:srgbClr val="0000CC"/>
                </a:solidFill>
              </a:rPr>
              <a:t>биофильтре поддерживается постоянным. Для этого воздух, подаваемый в </a:t>
            </a:r>
            <a:r>
              <a:rPr lang="ru-RU" i="1" dirty="0" smtClean="0">
                <a:solidFill>
                  <a:srgbClr val="0000CC"/>
                </a:solidFill>
              </a:rPr>
              <a:t>биофильтр</a:t>
            </a:r>
            <a:r>
              <a:rPr lang="ru-RU" i="1" dirty="0">
                <a:solidFill>
                  <a:srgbClr val="0000CC"/>
                </a:solidFill>
              </a:rPr>
              <a:t>, подогревается, установка в целом </a:t>
            </a:r>
            <a:r>
              <a:rPr lang="ru-RU" i="1" dirty="0" err="1">
                <a:solidFill>
                  <a:srgbClr val="0000CC"/>
                </a:solidFill>
              </a:rPr>
              <a:t>термостатируется</a:t>
            </a:r>
            <a:r>
              <a:rPr lang="ru-RU" i="1" dirty="0" smtClean="0">
                <a:solidFill>
                  <a:srgbClr val="0000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8710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vodeco-bel.by/images/biofilter/sche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-99392"/>
            <a:ext cx="6837040" cy="380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iwoks.ru/files/pictures/catalogue/1/2/bio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56992"/>
            <a:ext cx="7346363" cy="344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2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C00000"/>
                </a:solidFill>
              </a:rPr>
              <a:t>Метаногенез</a:t>
            </a:r>
            <a:r>
              <a:rPr lang="ru-RU" dirty="0" smtClean="0">
                <a:solidFill>
                  <a:srgbClr val="C00000"/>
                </a:solidFill>
              </a:rPr>
              <a:t> (получение биогаза)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fontAlgn="base">
              <a:buNone/>
            </a:pPr>
            <a:r>
              <a:rPr lang="ru-RU" dirty="0">
                <a:solidFill>
                  <a:srgbClr val="0000CC"/>
                </a:solidFill>
              </a:rPr>
              <a:t>Биогазом называют вещество, получаемое из натурального сырья в виде биомассы (навоза, птичьего помета) вследствие ее брожения. В данный процесс вовлечены различные бактерии, каждая из которых питается продуктами жизнедеятельности предыдущих. Выделяют такие микроорганизмы, принимающие активное участие в процессе производства биогаза:</a:t>
            </a:r>
          </a:p>
          <a:p>
            <a:pPr fontAlgn="base"/>
            <a:r>
              <a:rPr lang="ru-RU" dirty="0">
                <a:solidFill>
                  <a:srgbClr val="0000CC"/>
                </a:solidFill>
              </a:rPr>
              <a:t>гидролизные;</a:t>
            </a:r>
          </a:p>
          <a:p>
            <a:pPr fontAlgn="base"/>
            <a:r>
              <a:rPr lang="ru-RU" dirty="0">
                <a:solidFill>
                  <a:srgbClr val="0000CC"/>
                </a:solidFill>
              </a:rPr>
              <a:t>кислотообразующие;</a:t>
            </a:r>
          </a:p>
          <a:p>
            <a:pPr fontAlgn="base"/>
            <a:r>
              <a:rPr lang="ru-RU" dirty="0" err="1">
                <a:solidFill>
                  <a:srgbClr val="0000CC"/>
                </a:solidFill>
              </a:rPr>
              <a:t>метанообразующие</a:t>
            </a:r>
            <a:r>
              <a:rPr lang="ru-RU" dirty="0">
                <a:solidFill>
                  <a:srgbClr val="0000CC"/>
                </a:solidFill>
              </a:rPr>
              <a:t>.</a:t>
            </a:r>
          </a:p>
          <a:p>
            <a:endParaRPr lang="ru-RU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71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496944" cy="64087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00CC"/>
                </a:solidFill>
              </a:rPr>
              <a:t>	Принцип </a:t>
            </a:r>
            <a:r>
              <a:rPr lang="ru-RU" dirty="0">
                <a:solidFill>
                  <a:srgbClr val="0000CC"/>
                </a:solidFill>
              </a:rPr>
              <a:t>функционирования </a:t>
            </a:r>
            <a:r>
              <a:rPr lang="ru-RU" b="1" dirty="0" err="1">
                <a:solidFill>
                  <a:srgbClr val="0000CC"/>
                </a:solidFill>
              </a:rPr>
              <a:t>биоскрубберов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dirty="0">
                <a:solidFill>
                  <a:srgbClr val="0000CC"/>
                </a:solidFill>
              </a:rPr>
              <a:t>отличается тем, что </a:t>
            </a:r>
            <a:r>
              <a:rPr lang="ru-RU" dirty="0" smtClean="0">
                <a:solidFill>
                  <a:srgbClr val="0000CC"/>
                </a:solidFill>
              </a:rPr>
              <a:t>процесс </a:t>
            </a:r>
            <a:r>
              <a:rPr lang="ru-RU" dirty="0">
                <a:solidFill>
                  <a:srgbClr val="0000CC"/>
                </a:solidFill>
              </a:rPr>
              <a:t>очистки воздуха реализуется в две стадии в двух различных установках</a:t>
            </a:r>
            <a:r>
              <a:rPr lang="ru-RU" dirty="0" smtClean="0">
                <a:solidFill>
                  <a:srgbClr val="0000CC"/>
                </a:solidFill>
              </a:rPr>
              <a:t>. На </a:t>
            </a:r>
            <a:r>
              <a:rPr lang="ru-RU" dirty="0">
                <a:solidFill>
                  <a:srgbClr val="0000CC"/>
                </a:solidFill>
              </a:rPr>
              <a:t>первом этапе в абсорбере токсические вещества, находящиеся в воздухе, а </a:t>
            </a:r>
            <a:r>
              <a:rPr lang="ru-RU" dirty="0" smtClean="0">
                <a:solidFill>
                  <a:srgbClr val="0000CC"/>
                </a:solidFill>
              </a:rPr>
              <a:t>также </a:t>
            </a:r>
            <a:r>
              <a:rPr lang="ru-RU" dirty="0">
                <a:solidFill>
                  <a:srgbClr val="0000CC"/>
                </a:solidFill>
              </a:rPr>
              <a:t>кислород растворяются в воде. В результате воздух выходит очищенным, а загрязненная вода далее следует на очистку. Применяют различные </a:t>
            </a:r>
            <a:r>
              <a:rPr lang="ru-RU" dirty="0" smtClean="0">
                <a:solidFill>
                  <a:srgbClr val="0000CC"/>
                </a:solidFill>
              </a:rPr>
              <a:t>типы </a:t>
            </a:r>
            <a:r>
              <a:rPr lang="ru-RU" dirty="0">
                <a:solidFill>
                  <a:srgbClr val="0000CC"/>
                </a:solidFill>
              </a:rPr>
              <a:t>абсорберов (</a:t>
            </a:r>
            <a:r>
              <a:rPr lang="ru-RU" dirty="0" err="1">
                <a:solidFill>
                  <a:srgbClr val="0000CC"/>
                </a:solidFill>
              </a:rPr>
              <a:t>барботажные</a:t>
            </a:r>
            <a:r>
              <a:rPr lang="ru-RU" dirty="0">
                <a:solidFill>
                  <a:srgbClr val="0000CC"/>
                </a:solidFill>
              </a:rPr>
              <a:t>, насадочные, распылительные, форсуночные </a:t>
            </a:r>
            <a:r>
              <a:rPr lang="ru-RU" dirty="0" smtClean="0">
                <a:solidFill>
                  <a:srgbClr val="0000CC"/>
                </a:solidFill>
              </a:rPr>
              <a:t>и </a:t>
            </a:r>
            <a:r>
              <a:rPr lang="ru-RU" dirty="0">
                <a:solidFill>
                  <a:srgbClr val="0000CC"/>
                </a:solidFill>
              </a:rPr>
              <a:t>т.д.). Цель конструкционных усовершенствований заключается в </a:t>
            </a:r>
            <a:r>
              <a:rPr lang="ru-RU" dirty="0" smtClean="0">
                <a:solidFill>
                  <a:srgbClr val="0000CC"/>
                </a:solidFill>
              </a:rPr>
              <a:t>увеличении </a:t>
            </a:r>
            <a:r>
              <a:rPr lang="ru-RU" dirty="0">
                <a:solidFill>
                  <a:srgbClr val="0000CC"/>
                </a:solidFill>
              </a:rPr>
              <a:t>площади поверхности раздела фаз, газовой и жидкости. Это определяет </a:t>
            </a:r>
            <a:r>
              <a:rPr lang="ru-RU" dirty="0" smtClean="0">
                <a:solidFill>
                  <a:srgbClr val="0000CC"/>
                </a:solidFill>
              </a:rPr>
              <a:t>эффективность </a:t>
            </a:r>
            <a:r>
              <a:rPr lang="ru-RU" dirty="0">
                <a:solidFill>
                  <a:srgbClr val="0000CC"/>
                </a:solidFill>
              </a:rPr>
              <a:t>абсорбции. На второй стадии загрязненная вода поступает в </a:t>
            </a:r>
            <a:r>
              <a:rPr lang="ru-RU" dirty="0" err="1" smtClean="0">
                <a:solidFill>
                  <a:srgbClr val="0000CC"/>
                </a:solidFill>
              </a:rPr>
              <a:t>аэротенк</a:t>
            </a:r>
            <a:r>
              <a:rPr lang="ru-RU" dirty="0">
                <a:solidFill>
                  <a:srgbClr val="0000CC"/>
                </a:solidFill>
              </a:rPr>
              <a:t>, где она регенерируется. Очищение воды в </a:t>
            </a:r>
            <a:r>
              <a:rPr lang="ru-RU" dirty="0" err="1">
                <a:solidFill>
                  <a:srgbClr val="0000CC"/>
                </a:solidFill>
              </a:rPr>
              <a:t>аэротенке</a:t>
            </a:r>
            <a:r>
              <a:rPr lang="ru-RU" dirty="0">
                <a:solidFill>
                  <a:srgbClr val="0000CC"/>
                </a:solidFill>
              </a:rPr>
              <a:t> </a:t>
            </a:r>
            <a:r>
              <a:rPr lang="ru-RU" dirty="0" smtClean="0">
                <a:solidFill>
                  <a:srgbClr val="0000CC"/>
                </a:solidFill>
              </a:rPr>
              <a:t>происходит </a:t>
            </a:r>
            <a:r>
              <a:rPr lang="ru-RU" dirty="0">
                <a:solidFill>
                  <a:srgbClr val="0000CC"/>
                </a:solidFill>
              </a:rPr>
              <a:t>по </a:t>
            </a:r>
            <a:r>
              <a:rPr lang="ru-RU" dirty="0" smtClean="0">
                <a:solidFill>
                  <a:srgbClr val="0000CC"/>
                </a:solidFill>
              </a:rPr>
              <a:t>обычной </a:t>
            </a:r>
            <a:r>
              <a:rPr lang="ru-RU" dirty="0">
                <a:solidFill>
                  <a:srgbClr val="0000CC"/>
                </a:solidFill>
              </a:rPr>
              <a:t>схеме с участием кислорода. В ходе очистки сложные органические </a:t>
            </a:r>
            <a:r>
              <a:rPr lang="ru-RU" dirty="0" smtClean="0">
                <a:solidFill>
                  <a:srgbClr val="0000CC"/>
                </a:solidFill>
              </a:rPr>
              <a:t>вещества </a:t>
            </a:r>
            <a:r>
              <a:rPr lang="ru-RU" dirty="0">
                <a:solidFill>
                  <a:srgbClr val="0000CC"/>
                </a:solidFill>
              </a:rPr>
              <a:t>окисляются микроорганизмами, формирующими активный ил, до </a:t>
            </a:r>
            <a:r>
              <a:rPr lang="ru-RU" dirty="0" smtClean="0">
                <a:solidFill>
                  <a:srgbClr val="0000CC"/>
                </a:solidFill>
              </a:rPr>
              <a:t>конечных </a:t>
            </a:r>
            <a:r>
              <a:rPr lang="ru-RU" dirty="0">
                <a:solidFill>
                  <a:srgbClr val="0000CC"/>
                </a:solidFill>
              </a:rPr>
              <a:t>продуктов с образованием </a:t>
            </a:r>
            <a:r>
              <a:rPr lang="ru-RU" dirty="0" smtClean="0">
                <a:solidFill>
                  <a:srgbClr val="0000CC"/>
                </a:solidFill>
              </a:rPr>
              <a:t>биомассы.</a:t>
            </a:r>
            <a:endParaRPr lang="ru-RU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405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airchemsystems.com/news/wp-content/uploads/2011/10/air-stripper-system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870" y="161688"/>
            <a:ext cx="5148064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metrolabs.biz/images/scrabb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991" y="1292543"/>
            <a:ext cx="3813559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static2c.neobroker.ru/img-org/tovar-6197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9" y="4077072"/>
            <a:ext cx="1913250" cy="248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943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633670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err="1"/>
              <a:t>Биореактор</a:t>
            </a:r>
            <a:r>
              <a:rPr lang="ru-RU" dirty="0"/>
              <a:t> с омываемым слоем: рабочим телом этой биосистемы </a:t>
            </a:r>
            <a:r>
              <a:rPr lang="ru-RU" dirty="0" smtClean="0"/>
              <a:t>являются </a:t>
            </a:r>
            <a:r>
              <a:rPr lang="ru-RU" dirty="0"/>
              <a:t>иммобилизованные микроорганизмы. </a:t>
            </a:r>
            <a:r>
              <a:rPr lang="ru-RU" dirty="0" err="1"/>
              <a:t>Биослой</a:t>
            </a:r>
            <a:r>
              <a:rPr lang="ru-RU" dirty="0"/>
              <a:t> реактора представляет </a:t>
            </a:r>
            <a:r>
              <a:rPr lang="ru-RU" dirty="0" smtClean="0"/>
              <a:t>собой </a:t>
            </a:r>
            <a:r>
              <a:rPr lang="ru-RU" dirty="0"/>
              <a:t>гранулы с иммобилизованными микробными клетками. Этот слой </a:t>
            </a:r>
            <a:r>
              <a:rPr lang="ru-RU" dirty="0" smtClean="0"/>
              <a:t>омывается </a:t>
            </a:r>
            <a:r>
              <a:rPr lang="ru-RU" dirty="0"/>
              <a:t>водой, содержащей необходимые для развития клеток минеральные </a:t>
            </a:r>
            <a:r>
              <a:rPr lang="ru-RU" dirty="0" smtClean="0"/>
              <a:t>вещества</a:t>
            </a:r>
            <a:r>
              <a:rPr lang="ru-RU" dirty="0"/>
              <a:t>. Загрязненный воздух проходит через него, при этом вещества, </a:t>
            </a:r>
            <a:r>
              <a:rPr lang="ru-RU" dirty="0" smtClean="0"/>
              <a:t>подлежащие </a:t>
            </a:r>
            <a:r>
              <a:rPr lang="ru-RU" dirty="0"/>
              <a:t>деструкции, диффундируют в водную пленку, покрывающую частицы </a:t>
            </a:r>
            <a:r>
              <a:rPr lang="ru-RU" dirty="0" smtClean="0"/>
              <a:t>биокатализатора</a:t>
            </a:r>
            <a:r>
              <a:rPr lang="ru-RU" dirty="0"/>
              <a:t>, и далее окисляются микроорганизмами. Скорость </a:t>
            </a:r>
            <a:r>
              <a:rPr lang="ru-RU" dirty="0" smtClean="0"/>
              <a:t>деструкции </a:t>
            </a:r>
            <a:r>
              <a:rPr lang="ru-RU" dirty="0"/>
              <a:t>может лимитироваться скоростью диффузии веществ из газовой фазы в </a:t>
            </a:r>
            <a:r>
              <a:rPr lang="ru-RU" dirty="0" smtClean="0"/>
              <a:t>жидкую</a:t>
            </a:r>
            <a:r>
              <a:rPr lang="ru-RU" dirty="0"/>
              <a:t>, а также скоростью протекания реакций в микробных клетках. </a:t>
            </a:r>
            <a:r>
              <a:rPr lang="ru-RU" dirty="0" smtClean="0"/>
              <a:t>Скорость </a:t>
            </a:r>
            <a:r>
              <a:rPr lang="ru-RU" dirty="0"/>
              <a:t>диффузии, в свою очередь, зависит от природы токсических веществ и </a:t>
            </a:r>
            <a:r>
              <a:rPr lang="ru-RU" dirty="0" smtClean="0"/>
              <a:t>их </a:t>
            </a:r>
            <a:r>
              <a:rPr lang="ru-RU" dirty="0"/>
              <a:t>концентраций. Стационарный режим </a:t>
            </a:r>
            <a:r>
              <a:rPr lang="ru-RU" dirty="0" err="1"/>
              <a:t>биореактора</a:t>
            </a:r>
            <a:r>
              <a:rPr lang="ru-RU" dirty="0"/>
              <a:t> с омываемым слоем </a:t>
            </a:r>
            <a:r>
              <a:rPr lang="ru-RU" dirty="0" smtClean="0"/>
              <a:t>после </a:t>
            </a:r>
            <a:r>
              <a:rPr lang="ru-RU" dirty="0"/>
              <a:t>его запуска наступает через 5–10 дней. При использовании заранее </a:t>
            </a:r>
            <a:r>
              <a:rPr lang="ru-RU" dirty="0" smtClean="0"/>
              <a:t>адаптированных </a:t>
            </a:r>
            <a:r>
              <a:rPr lang="ru-RU" dirty="0"/>
              <a:t>к очищаемым веществам микроорганизмов этот срок может быть </a:t>
            </a:r>
            <a:r>
              <a:rPr lang="ru-RU" dirty="0" smtClean="0"/>
              <a:t>сокращен </a:t>
            </a:r>
            <a:r>
              <a:rPr lang="ru-RU" dirty="0"/>
              <a:t>до нескольких часов. Периодически, обычно раз в несколько </a:t>
            </a:r>
            <a:r>
              <a:rPr lang="ru-RU" dirty="0" smtClean="0"/>
              <a:t>месяцев</a:t>
            </a:r>
            <a:r>
              <a:rPr lang="ru-RU" dirty="0"/>
              <a:t>, </a:t>
            </a:r>
            <a:r>
              <a:rPr lang="ru-RU" dirty="0" err="1"/>
              <a:t>биослой</a:t>
            </a:r>
            <a:r>
              <a:rPr lang="ru-RU" dirty="0"/>
              <a:t> очищают от избытка биомассы и наполняют свежими гранулами.</a:t>
            </a:r>
          </a:p>
        </p:txBody>
      </p:sp>
    </p:spTree>
    <p:extLst>
      <p:ext uri="{BB962C8B-B14F-4D97-AF65-F5344CB8AC3E}">
        <p14:creationId xmlns:p14="http://schemas.microsoft.com/office/powerpoint/2010/main" val="40136385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konspekta.net/studopedianet/baza13/14825563565.files/image08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0"/>
          <a:stretch/>
        </p:blipFill>
        <p:spPr bwMode="auto">
          <a:xfrm>
            <a:off x="14343" y="2636912"/>
            <a:ext cx="7393093" cy="416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sc01.alicdn.com/kf/HTB1GTXqSVXXXXbPaFXXq6xXFXXXj/UASB-upflow-anaerobic-sludge-bioreactor-for-wastewa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089" y="137055"/>
            <a:ext cx="3600400" cy="337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61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6120680" cy="55054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00CC"/>
                </a:solidFill>
              </a:rPr>
              <a:t>Описаны другие подходы для очистки воздуха, например, на основе </a:t>
            </a:r>
            <a:r>
              <a:rPr lang="ru-RU" dirty="0" smtClean="0">
                <a:solidFill>
                  <a:srgbClr val="0000CC"/>
                </a:solidFill>
              </a:rPr>
              <a:t>растущей </a:t>
            </a:r>
            <a:r>
              <a:rPr lang="ru-RU" dirty="0">
                <a:solidFill>
                  <a:srgbClr val="0000CC"/>
                </a:solidFill>
              </a:rPr>
              <a:t>суспензии микроорганизмов. Пропускание воздуха, насыщенного </a:t>
            </a:r>
            <a:r>
              <a:rPr lang="ru-RU" dirty="0" smtClean="0">
                <a:solidFill>
                  <a:srgbClr val="0000CC"/>
                </a:solidFill>
              </a:rPr>
              <a:t>сероводородом</a:t>
            </a:r>
            <a:r>
              <a:rPr lang="ru-RU" dirty="0">
                <a:solidFill>
                  <a:srgbClr val="0000CC"/>
                </a:solidFill>
              </a:rPr>
              <a:t>, сернистым ангидридом и парами серной кислоты, через </a:t>
            </a:r>
            <a:r>
              <a:rPr lang="ru-RU" dirty="0" smtClean="0">
                <a:solidFill>
                  <a:srgbClr val="0000CC"/>
                </a:solidFill>
              </a:rPr>
              <a:t>интенсивную </a:t>
            </a:r>
            <a:r>
              <a:rPr lang="ru-RU" dirty="0">
                <a:solidFill>
                  <a:srgbClr val="0000CC"/>
                </a:solidFill>
              </a:rPr>
              <a:t>культуру микроводоросли </a:t>
            </a:r>
            <a:r>
              <a:rPr lang="ru-RU" dirty="0" err="1">
                <a:solidFill>
                  <a:srgbClr val="0000CC"/>
                </a:solidFill>
              </a:rPr>
              <a:t>Chlorella</a:t>
            </a:r>
            <a:r>
              <a:rPr lang="ru-RU" dirty="0">
                <a:solidFill>
                  <a:srgbClr val="0000CC"/>
                </a:solidFill>
              </a:rPr>
              <a:t>, имеющую большую </a:t>
            </a:r>
            <a:r>
              <a:rPr lang="ru-RU" dirty="0" smtClean="0">
                <a:solidFill>
                  <a:srgbClr val="0000CC"/>
                </a:solidFill>
              </a:rPr>
              <a:t>поверхность </a:t>
            </a:r>
            <a:r>
              <a:rPr lang="ru-RU" dirty="0">
                <a:solidFill>
                  <a:srgbClr val="0000CC"/>
                </a:solidFill>
              </a:rPr>
              <a:t>контакта суспензии с воздухом, обеспечивает 100 %-ю очистку воздуха </a:t>
            </a:r>
            <a:r>
              <a:rPr lang="ru-RU" dirty="0" smtClean="0">
                <a:solidFill>
                  <a:srgbClr val="0000CC"/>
                </a:solidFill>
              </a:rPr>
              <a:t>при </a:t>
            </a:r>
            <a:r>
              <a:rPr lang="ru-RU" dirty="0">
                <a:solidFill>
                  <a:srgbClr val="0000CC"/>
                </a:solidFill>
              </a:rPr>
              <a:t>производительности установки до 1 млн </a:t>
            </a:r>
            <a:r>
              <a:rPr lang="ru-RU" dirty="0" smtClean="0">
                <a:solidFill>
                  <a:srgbClr val="0000CC"/>
                </a:solidFill>
              </a:rPr>
              <a:t>м</a:t>
            </a:r>
            <a:r>
              <a:rPr lang="ru-RU" baseline="30000" dirty="0" smtClean="0">
                <a:solidFill>
                  <a:srgbClr val="0000CC"/>
                </a:solidFill>
              </a:rPr>
              <a:t>3</a:t>
            </a:r>
            <a:r>
              <a:rPr lang="ru-RU" dirty="0" smtClean="0">
                <a:solidFill>
                  <a:srgbClr val="0000CC"/>
                </a:solidFill>
              </a:rPr>
              <a:t>/ч</a:t>
            </a:r>
            <a:r>
              <a:rPr lang="ru-RU" dirty="0">
                <a:solidFill>
                  <a:srgbClr val="0000CC"/>
                </a:solidFill>
              </a:rPr>
              <a:t>.</a:t>
            </a:r>
          </a:p>
        </p:txBody>
      </p:sp>
      <p:pic>
        <p:nvPicPr>
          <p:cNvPr id="8194" name="Picture 2" descr="https://expert-zoj.ru/wp-content/uploads/2019/08/hlorella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8640"/>
            <a:ext cx="2715767" cy="181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botany.natur.cuni.cz/algo/images/CAUP/H1996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704" y="2132856"/>
            <a:ext cx="230425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6093296"/>
            <a:ext cx="9194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7030A0"/>
                </a:solidFill>
              </a:rPr>
              <a:t>Волова, Т. Г. </a:t>
            </a:r>
            <a:r>
              <a:rPr lang="ru-RU" sz="1200" dirty="0" smtClean="0">
                <a:solidFill>
                  <a:srgbClr val="7030A0"/>
                </a:solidFill>
              </a:rPr>
              <a:t> Введение </a:t>
            </a:r>
            <a:r>
              <a:rPr lang="ru-RU" sz="1200" dirty="0">
                <a:solidFill>
                  <a:srgbClr val="7030A0"/>
                </a:solidFill>
              </a:rPr>
              <a:t>в биотехнологию. Версия1.0 [Электронный ресурс] : электрон. </a:t>
            </a:r>
            <a:r>
              <a:rPr lang="ru-RU" sz="1200" dirty="0" smtClean="0">
                <a:solidFill>
                  <a:srgbClr val="7030A0"/>
                </a:solidFill>
              </a:rPr>
              <a:t> учеб</a:t>
            </a:r>
            <a:r>
              <a:rPr lang="ru-RU" sz="1200" dirty="0">
                <a:solidFill>
                  <a:srgbClr val="7030A0"/>
                </a:solidFill>
              </a:rPr>
              <a:t>.  пособие/  Т. Г. Волова. –  Электрон.  дан. (2 Мб). –  Красноярск:  </a:t>
            </a:r>
            <a:r>
              <a:rPr lang="ru-RU" sz="1200" dirty="0" smtClean="0">
                <a:solidFill>
                  <a:srgbClr val="7030A0"/>
                </a:solidFill>
              </a:rPr>
              <a:t>ИПК СФУ</a:t>
            </a:r>
            <a:r>
              <a:rPr lang="ru-RU" sz="1200" dirty="0">
                <a:solidFill>
                  <a:srgbClr val="7030A0"/>
                </a:solidFill>
              </a:rPr>
              <a:t>, 2008. – (Введение в биотехнологию: УМКД №143-2007 / рук.  </a:t>
            </a:r>
            <a:r>
              <a:rPr lang="ru-RU" sz="1200" dirty="0" err="1">
                <a:solidFill>
                  <a:srgbClr val="7030A0"/>
                </a:solidFill>
              </a:rPr>
              <a:t>творч</a:t>
            </a:r>
            <a:r>
              <a:rPr lang="ru-RU" sz="1200" dirty="0">
                <a:solidFill>
                  <a:srgbClr val="7030A0"/>
                </a:solidFill>
              </a:rPr>
              <a:t>. </a:t>
            </a:r>
            <a:r>
              <a:rPr lang="ru-RU" sz="1200" dirty="0" smtClean="0">
                <a:solidFill>
                  <a:srgbClr val="7030A0"/>
                </a:solidFill>
              </a:rPr>
              <a:t>коллектива </a:t>
            </a:r>
            <a:r>
              <a:rPr lang="ru-RU" sz="1200" dirty="0">
                <a:solidFill>
                  <a:srgbClr val="7030A0"/>
                </a:solidFill>
              </a:rPr>
              <a:t>Т. Г. Волова). – 1 электрон. опт. диск(DVD). </a:t>
            </a:r>
          </a:p>
        </p:txBody>
      </p:sp>
    </p:spTree>
    <p:extLst>
      <p:ext uri="{BB962C8B-B14F-4D97-AF65-F5344CB8AC3E}">
        <p14:creationId xmlns:p14="http://schemas.microsoft.com/office/powerpoint/2010/main" val="42870964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5096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Ð¸Ð´ÑÐ¾Ð»Ð¸Ð·Ð½Ñ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02349"/>
            <a:ext cx="4999937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644008" y="116632"/>
            <a:ext cx="4473686" cy="6666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ru-RU" sz="1900" i="1" dirty="0" smtClean="0">
                <a:solidFill>
                  <a:srgbClr val="0000CC"/>
                </a:solidFill>
              </a:rPr>
              <a:t>Технология получения биогаза из готовой биомассы заключается в стимуляции природных процессов. Находящимся в навозе бактериям следует создать оптимальные условия для быстрого размножения и эффективной переработки веществ. Для этого биологическое сырье помещают в закрытый от поступления кислорода резервуар.</a:t>
            </a:r>
          </a:p>
          <a:p>
            <a:pPr fontAlgn="base"/>
            <a:r>
              <a:rPr lang="ru-RU" sz="1900" i="1" dirty="0" smtClean="0">
                <a:solidFill>
                  <a:srgbClr val="0000CC"/>
                </a:solidFill>
              </a:rPr>
              <a:t>После этого в работу вступает группа анаэробных микробов. Они позволяют преобразовать фосфор-, калий- и азотсодержащие соединения в чистые формы. В результате переработки образуется не только биогаз, но и качественные одобрения. Они идеально подходят для сельскохозяйственных нужд и более эффективны, чем традиционный навоз.</a:t>
            </a:r>
          </a:p>
          <a:p>
            <a:endParaRPr lang="ru-RU" sz="1900" i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28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94" y="44624"/>
            <a:ext cx="9011302" cy="114300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Экологическая ценность производства </a:t>
            </a:r>
            <a:r>
              <a:rPr lang="ru-RU" sz="3600" dirty="0" smtClean="0">
                <a:solidFill>
                  <a:srgbClr val="C00000"/>
                </a:solidFill>
              </a:rPr>
              <a:t>биогаза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96752"/>
            <a:ext cx="87849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i="1" dirty="0">
                <a:solidFill>
                  <a:srgbClr val="0000CC"/>
                </a:solidFill>
              </a:rPr>
              <a:t>Благодаря эффективной переработке биологических отходов получают ценное топливо. Налаживание данного процесса позволяет предотвратить выбросы метана в атмосферу, которые оказывают негативное воздействие на окружающую среду. Это соединение стимулирует парниковый эффект в 21 раз сильнее, чем углекислый газ. Метан способен сохраняться в атмосфере на протяжении 12 лет.</a:t>
            </a:r>
          </a:p>
          <a:p>
            <a:pPr fontAlgn="base"/>
            <a:r>
              <a:rPr lang="ru-RU" i="1" dirty="0">
                <a:solidFill>
                  <a:srgbClr val="0000CC"/>
                </a:solidFill>
              </a:rPr>
              <a:t>Для предотвращения глобального потепления, что является проблемой мирового масштаба, необходимо ограничить поступление и распространение этого вещества в окружающую среду. Полученные в процессе переработки отходы являются высококачественным одобрением. Его использование позволяет снизить объем применяемых химических соединений. Синтетически изготовленные удобрения загрязняют грунтовые воды и негативно сказываются на состоянии окружающей среды.</a:t>
            </a:r>
          </a:p>
        </p:txBody>
      </p:sp>
      <p:pic>
        <p:nvPicPr>
          <p:cNvPr id="2050" name="Picture 2" descr="Ð­ÐºÐ¾Ð»Ð¾Ð³Ð¸ÑÐµÑÐºÐ°Ñ ÑÐµÐ½Ð½Ð¾ÑÑÑ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273" y="4797152"/>
            <a:ext cx="4272558" cy="194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53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</p:spPr>
        <p:txBody>
          <a:bodyPr>
            <a:normAutofit fontScale="77500" lnSpcReduction="20000"/>
          </a:bodyPr>
          <a:lstStyle/>
          <a:p>
            <a:pPr marL="0" indent="0" fontAlgn="base">
              <a:buNone/>
            </a:pPr>
            <a:r>
              <a:rPr lang="ru-RU" dirty="0">
                <a:solidFill>
                  <a:srgbClr val="0000CC"/>
                </a:solidFill>
              </a:rPr>
              <a:t>При правильной организации производственного процесса по выпуску биогаза, из 1 куб. м органического сырья получают около 2-3 куб. м чистого продукта. </a:t>
            </a:r>
            <a:endParaRPr lang="ru-RU" dirty="0" smtClean="0">
              <a:solidFill>
                <a:srgbClr val="0000CC"/>
              </a:solidFill>
            </a:endParaRPr>
          </a:p>
          <a:p>
            <a:pPr marL="0" indent="0" fontAlgn="base">
              <a:buNone/>
            </a:pPr>
            <a:endParaRPr lang="ru-RU" dirty="0">
              <a:solidFill>
                <a:srgbClr val="0000CC"/>
              </a:solidFill>
            </a:endParaRPr>
          </a:p>
          <a:p>
            <a:pPr marL="0" indent="0" fontAlgn="base">
              <a:buNone/>
            </a:pPr>
            <a:r>
              <a:rPr lang="ru-RU" dirty="0" smtClean="0">
                <a:solidFill>
                  <a:srgbClr val="0000CC"/>
                </a:solidFill>
              </a:rPr>
              <a:t>На </a:t>
            </a:r>
            <a:r>
              <a:rPr lang="ru-RU" dirty="0">
                <a:solidFill>
                  <a:srgbClr val="0000CC"/>
                </a:solidFill>
              </a:rPr>
              <a:t>его эффективность влияют многие факторы:</a:t>
            </a:r>
          </a:p>
          <a:p>
            <a:pPr fontAlgn="base"/>
            <a:r>
              <a:rPr lang="ru-RU" dirty="0">
                <a:solidFill>
                  <a:srgbClr val="0000CC"/>
                </a:solidFill>
              </a:rPr>
              <a:t>температура окружающей среды;</a:t>
            </a:r>
          </a:p>
          <a:p>
            <a:pPr fontAlgn="base"/>
            <a:r>
              <a:rPr lang="ru-RU" dirty="0">
                <a:solidFill>
                  <a:srgbClr val="0000CC"/>
                </a:solidFill>
              </a:rPr>
              <a:t>уровень кислотности органического сырья;</a:t>
            </a:r>
          </a:p>
          <a:p>
            <a:pPr fontAlgn="base"/>
            <a:r>
              <a:rPr lang="ru-RU" dirty="0">
                <a:solidFill>
                  <a:srgbClr val="0000CC"/>
                </a:solidFill>
              </a:rPr>
              <a:t>влажность окружающей среды;</a:t>
            </a:r>
          </a:p>
          <a:p>
            <a:pPr fontAlgn="base"/>
            <a:r>
              <a:rPr lang="ru-RU" dirty="0">
                <a:solidFill>
                  <a:srgbClr val="0000CC"/>
                </a:solidFill>
              </a:rPr>
              <a:t>количество фосфора, азота и углерода в исходной биологической массе;</a:t>
            </a:r>
          </a:p>
          <a:p>
            <a:pPr fontAlgn="base"/>
            <a:r>
              <a:rPr lang="ru-RU" dirty="0">
                <a:solidFill>
                  <a:srgbClr val="0000CC"/>
                </a:solidFill>
              </a:rPr>
              <a:t>размер частиц навоза или помета;</a:t>
            </a:r>
          </a:p>
          <a:p>
            <a:pPr fontAlgn="base"/>
            <a:r>
              <a:rPr lang="ru-RU" dirty="0">
                <a:solidFill>
                  <a:srgbClr val="0000CC"/>
                </a:solidFill>
              </a:rPr>
              <a:t>наличие веществ, замедляющих процесс переработки;</a:t>
            </a:r>
          </a:p>
          <a:p>
            <a:pPr fontAlgn="base"/>
            <a:r>
              <a:rPr lang="ru-RU" dirty="0">
                <a:solidFill>
                  <a:srgbClr val="0000CC"/>
                </a:solidFill>
              </a:rPr>
              <a:t>включение в состав биомассы стимулирующих добавок;</a:t>
            </a:r>
          </a:p>
          <a:p>
            <a:pPr fontAlgn="base"/>
            <a:r>
              <a:rPr lang="ru-RU" dirty="0">
                <a:solidFill>
                  <a:srgbClr val="0000CC"/>
                </a:solidFill>
              </a:rPr>
              <a:t>частота подачи субстрата</a:t>
            </a:r>
            <a:r>
              <a:rPr lang="ru-RU" dirty="0" smtClean="0">
                <a:solidFill>
                  <a:srgbClr val="0000CC"/>
                </a:solidFill>
              </a:rPr>
              <a:t>.</a:t>
            </a:r>
            <a:endParaRPr lang="ru-RU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56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Перечень </a:t>
            </a:r>
            <a:r>
              <a:rPr lang="ru-RU" dirty="0" smtClean="0">
                <a:solidFill>
                  <a:srgbClr val="C00000"/>
                </a:solidFill>
              </a:rPr>
              <a:t>сырья, используемого  </a:t>
            </a:r>
            <a:r>
              <a:rPr lang="ru-RU" dirty="0">
                <a:solidFill>
                  <a:srgbClr val="C00000"/>
                </a:solidFill>
              </a:rPr>
              <a:t>для производства </a:t>
            </a:r>
            <a:r>
              <a:rPr lang="ru-RU" dirty="0" smtClean="0">
                <a:solidFill>
                  <a:srgbClr val="C00000"/>
                </a:solidFill>
              </a:rPr>
              <a:t>биогаза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85000" lnSpcReduction="10000"/>
          </a:bodyPr>
          <a:lstStyle/>
          <a:p>
            <a:pPr fontAlgn="base"/>
            <a:r>
              <a:rPr lang="ru-RU" dirty="0">
                <a:solidFill>
                  <a:srgbClr val="0000CC"/>
                </a:solidFill>
              </a:rPr>
              <a:t>н</a:t>
            </a:r>
            <a:r>
              <a:rPr lang="ru-RU" dirty="0" smtClean="0">
                <a:solidFill>
                  <a:srgbClr val="0000CC"/>
                </a:solidFill>
              </a:rPr>
              <a:t>авоз и птичий помет;</a:t>
            </a:r>
          </a:p>
          <a:p>
            <a:pPr fontAlgn="base"/>
            <a:r>
              <a:rPr lang="ru-RU" dirty="0" smtClean="0">
                <a:solidFill>
                  <a:srgbClr val="0000CC"/>
                </a:solidFill>
              </a:rPr>
              <a:t>зерновая </a:t>
            </a:r>
            <a:r>
              <a:rPr lang="ru-RU" dirty="0">
                <a:solidFill>
                  <a:srgbClr val="0000CC"/>
                </a:solidFill>
              </a:rPr>
              <a:t>барда;</a:t>
            </a:r>
          </a:p>
          <a:p>
            <a:pPr fontAlgn="base"/>
            <a:r>
              <a:rPr lang="ru-RU" dirty="0">
                <a:solidFill>
                  <a:srgbClr val="0000CC"/>
                </a:solidFill>
              </a:rPr>
              <a:t>отходы от выпуска соков;</a:t>
            </a:r>
          </a:p>
          <a:p>
            <a:pPr fontAlgn="base"/>
            <a:r>
              <a:rPr lang="ru-RU" dirty="0">
                <a:solidFill>
                  <a:srgbClr val="0000CC"/>
                </a:solidFill>
              </a:rPr>
              <a:t>свекольный жом;</a:t>
            </a:r>
          </a:p>
          <a:p>
            <a:pPr fontAlgn="base"/>
            <a:r>
              <a:rPr lang="ru-RU" dirty="0">
                <a:solidFill>
                  <a:srgbClr val="0000CC"/>
                </a:solidFill>
              </a:rPr>
              <a:t>отходы рыбного или мясного производства;</a:t>
            </a:r>
          </a:p>
          <a:p>
            <a:pPr fontAlgn="base"/>
            <a:r>
              <a:rPr lang="ru-RU" dirty="0">
                <a:solidFill>
                  <a:srgbClr val="0000CC"/>
                </a:solidFill>
              </a:rPr>
              <a:t>пивная дробина;</a:t>
            </a:r>
          </a:p>
          <a:p>
            <a:pPr fontAlgn="base"/>
            <a:r>
              <a:rPr lang="ru-RU" dirty="0">
                <a:solidFill>
                  <a:srgbClr val="0000CC"/>
                </a:solidFill>
              </a:rPr>
              <a:t>отходы молокозаводов;</a:t>
            </a:r>
          </a:p>
          <a:p>
            <a:pPr fontAlgn="base"/>
            <a:r>
              <a:rPr lang="ru-RU" dirty="0">
                <a:solidFill>
                  <a:srgbClr val="0000CC"/>
                </a:solidFill>
              </a:rPr>
              <a:t>фекальные осадки;</a:t>
            </a:r>
          </a:p>
          <a:p>
            <a:pPr fontAlgn="base"/>
            <a:r>
              <a:rPr lang="ru-RU" dirty="0">
                <a:solidFill>
                  <a:srgbClr val="0000CC"/>
                </a:solidFill>
              </a:rPr>
              <a:t>бытовые отходы органического происхождения;</a:t>
            </a:r>
          </a:p>
          <a:p>
            <a:pPr fontAlgn="base"/>
            <a:r>
              <a:rPr lang="ru-RU" dirty="0">
                <a:solidFill>
                  <a:srgbClr val="0000CC"/>
                </a:solidFill>
              </a:rPr>
              <a:t>отходы от производства </a:t>
            </a:r>
            <a:r>
              <a:rPr lang="ru-RU" dirty="0" err="1">
                <a:solidFill>
                  <a:srgbClr val="0000CC"/>
                </a:solidFill>
              </a:rPr>
              <a:t>биодизеля</a:t>
            </a:r>
            <a:r>
              <a:rPr lang="ru-RU" dirty="0">
                <a:solidFill>
                  <a:srgbClr val="0000CC"/>
                </a:solidFill>
              </a:rPr>
              <a:t> из рапса.</a:t>
            </a:r>
          </a:p>
          <a:p>
            <a:endParaRPr lang="ru-RU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35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Состав биологического </a:t>
            </a:r>
            <a:r>
              <a:rPr lang="ru-RU" dirty="0" smtClean="0">
                <a:solidFill>
                  <a:srgbClr val="C00000"/>
                </a:solidFill>
              </a:rPr>
              <a:t>газа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fontAlgn="base">
              <a:buNone/>
            </a:pPr>
            <a:r>
              <a:rPr lang="ru-RU" dirty="0">
                <a:solidFill>
                  <a:srgbClr val="0000CC"/>
                </a:solidFill>
              </a:rPr>
              <a:t>Состав биогаза после прохождения </a:t>
            </a:r>
            <a:r>
              <a:rPr lang="ru-RU" dirty="0" smtClean="0">
                <a:solidFill>
                  <a:srgbClr val="0000CC"/>
                </a:solidFill>
              </a:rPr>
              <a:t>всех циклов переработки</a:t>
            </a:r>
            <a:r>
              <a:rPr lang="ru-RU" dirty="0">
                <a:solidFill>
                  <a:srgbClr val="0000CC"/>
                </a:solidFill>
              </a:rPr>
              <a:t> следующий:</a:t>
            </a:r>
          </a:p>
          <a:p>
            <a:pPr fontAlgn="base"/>
            <a:r>
              <a:rPr lang="ru-RU" dirty="0">
                <a:solidFill>
                  <a:srgbClr val="0000CC"/>
                </a:solidFill>
              </a:rPr>
              <a:t>50-87% метана;</a:t>
            </a:r>
          </a:p>
          <a:p>
            <a:pPr fontAlgn="base"/>
            <a:r>
              <a:rPr lang="ru-RU" dirty="0">
                <a:solidFill>
                  <a:srgbClr val="0000CC"/>
                </a:solidFill>
              </a:rPr>
              <a:t>13-50% диоксида углерода;</a:t>
            </a:r>
          </a:p>
          <a:p>
            <a:pPr fontAlgn="base"/>
            <a:r>
              <a:rPr lang="ru-RU" dirty="0">
                <a:solidFill>
                  <a:srgbClr val="0000CC"/>
                </a:solidFill>
              </a:rPr>
              <a:t>примеси водорода и сероводорода.</a:t>
            </a:r>
          </a:p>
          <a:p>
            <a:pPr marL="0" indent="0">
              <a:buNone/>
            </a:pPr>
            <a:r>
              <a:rPr lang="ru-RU" dirty="0">
                <a:solidFill>
                  <a:srgbClr val="0000CC"/>
                </a:solidFill>
              </a:rPr>
              <a:t>После очистки продукта от примесей получают </a:t>
            </a:r>
            <a:r>
              <a:rPr lang="ru-RU" dirty="0" err="1">
                <a:solidFill>
                  <a:srgbClr val="0000CC"/>
                </a:solidFill>
              </a:rPr>
              <a:t>биометан</a:t>
            </a:r>
            <a:r>
              <a:rPr lang="ru-RU" dirty="0">
                <a:solidFill>
                  <a:srgbClr val="0000CC"/>
                </a:solidFill>
              </a:rPr>
              <a:t>. Он является аналогом </a:t>
            </a:r>
            <a:r>
              <a:rPr lang="ru-RU" dirty="0" smtClean="0">
                <a:solidFill>
                  <a:srgbClr val="0000CC"/>
                </a:solidFill>
              </a:rPr>
              <a:t>природного газа, </a:t>
            </a:r>
            <a:r>
              <a:rPr lang="ru-RU" dirty="0">
                <a:solidFill>
                  <a:srgbClr val="0000CC"/>
                </a:solidFill>
              </a:rPr>
              <a:t>но имеет другую природу происхождения. Для повышения качеств топлива нормализуют содержание в его составе метана, который является основным источником энергии.</a:t>
            </a:r>
          </a:p>
        </p:txBody>
      </p:sp>
    </p:spTree>
    <p:extLst>
      <p:ext uri="{BB962C8B-B14F-4D97-AF65-F5344CB8AC3E}">
        <p14:creationId xmlns:p14="http://schemas.microsoft.com/office/powerpoint/2010/main" val="158388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Технология производства </a:t>
            </a:r>
            <a:r>
              <a:rPr lang="ru-RU" dirty="0" smtClean="0">
                <a:solidFill>
                  <a:srgbClr val="C00000"/>
                </a:solidFill>
              </a:rPr>
              <a:t>биогаза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base"/>
            <a:r>
              <a:rPr lang="ru-RU" dirty="0" smtClean="0">
                <a:solidFill>
                  <a:srgbClr val="0000CC"/>
                </a:solidFill>
              </a:rPr>
              <a:t>Для </a:t>
            </a:r>
            <a:r>
              <a:rPr lang="ru-RU" dirty="0">
                <a:solidFill>
                  <a:srgbClr val="0000CC"/>
                </a:solidFill>
              </a:rPr>
              <a:t>производства биогаза следует предпринять действия, которые позволят ускорить процесс природного расщепления органической массы. Перед помещением в герметическую емкость с ограниченным поступлением кислорода природное сырье тщательно измельчают и смешивают с определенным количеством воды.</a:t>
            </a:r>
          </a:p>
          <a:p>
            <a:pPr fontAlgn="base"/>
            <a:r>
              <a:rPr lang="ru-RU" dirty="0">
                <a:solidFill>
                  <a:srgbClr val="0000CC"/>
                </a:solidFill>
              </a:rPr>
              <a:t>В результате получают исходный субстрат. Наличие в его составе воды необходимо для предотвращения негативного воздействия на бактерии, которое может произойти при попадании веществ из окружающей среды. Без жидкой составляющей процесс брожения значительно замедляется и снижает эффективность работы всей </a:t>
            </a:r>
            <a:r>
              <a:rPr lang="ru-RU" dirty="0" err="1">
                <a:solidFill>
                  <a:srgbClr val="0000CC"/>
                </a:solidFill>
              </a:rPr>
              <a:t>биоустановки</a:t>
            </a:r>
            <a:r>
              <a:rPr lang="ru-RU" dirty="0">
                <a:solidFill>
                  <a:srgbClr val="0000CC"/>
                </a:solidFill>
              </a:rPr>
              <a:t>.</a:t>
            </a:r>
          </a:p>
          <a:p>
            <a:endParaRPr lang="ru-RU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91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i="1" dirty="0">
                <a:solidFill>
                  <a:srgbClr val="0000CC"/>
                </a:solidFill>
              </a:rPr>
              <a:t>Оборудование промышленного типа для переработки органического </a:t>
            </a:r>
            <a:r>
              <a:rPr lang="ru-RU" sz="3100" b="1" i="1" dirty="0" smtClean="0">
                <a:solidFill>
                  <a:srgbClr val="0000CC"/>
                </a:solidFill>
              </a:rPr>
              <a:t>сырья дополнительно </a:t>
            </a:r>
            <a:r>
              <a:rPr lang="ru-RU" sz="3100" b="1" i="1" dirty="0">
                <a:solidFill>
                  <a:srgbClr val="0000CC"/>
                </a:solidFill>
              </a:rPr>
              <a:t>оснащается: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05064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ru-RU" dirty="0" smtClean="0">
                <a:solidFill>
                  <a:srgbClr val="C00000"/>
                </a:solidFill>
              </a:rPr>
              <a:t>устройством </a:t>
            </a:r>
            <a:r>
              <a:rPr lang="ru-RU" dirty="0">
                <a:solidFill>
                  <a:srgbClr val="C00000"/>
                </a:solidFill>
              </a:rPr>
              <a:t>для подогрева субстрата;</a:t>
            </a:r>
          </a:p>
          <a:p>
            <a:pPr fontAlgn="base"/>
            <a:r>
              <a:rPr lang="ru-RU" dirty="0">
                <a:solidFill>
                  <a:srgbClr val="C00000"/>
                </a:solidFill>
              </a:rPr>
              <a:t>оборудованием для перемешивания сырья;</a:t>
            </a:r>
          </a:p>
          <a:p>
            <a:pPr fontAlgn="base"/>
            <a:r>
              <a:rPr lang="ru-RU" dirty="0">
                <a:solidFill>
                  <a:srgbClr val="C00000"/>
                </a:solidFill>
              </a:rPr>
              <a:t>приборами для контроля над кислотностью среды.</a:t>
            </a:r>
          </a:p>
          <a:p>
            <a:pPr fontAlgn="base"/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fontAlgn="base">
              <a:buNone/>
            </a:pPr>
            <a:r>
              <a:rPr lang="ru-RU" dirty="0" smtClean="0">
                <a:solidFill>
                  <a:srgbClr val="0000CC"/>
                </a:solidFill>
              </a:rPr>
              <a:t>Данные </a:t>
            </a:r>
            <a:r>
              <a:rPr lang="ru-RU" dirty="0">
                <a:solidFill>
                  <a:srgbClr val="0000CC"/>
                </a:solidFill>
              </a:rPr>
              <a:t>устройства значительно повышают эффективность работы </a:t>
            </a:r>
            <a:r>
              <a:rPr lang="ru-RU" dirty="0" err="1">
                <a:solidFill>
                  <a:srgbClr val="0000CC"/>
                </a:solidFill>
              </a:rPr>
              <a:t>биореакторов</a:t>
            </a:r>
            <a:r>
              <a:rPr lang="ru-RU" dirty="0">
                <a:solidFill>
                  <a:srgbClr val="0000CC"/>
                </a:solidFill>
              </a:rPr>
              <a:t>. Благодаря перемешиванию удаляется твердая корка с поверхности биомассы, что увеличивает количество выделяемого газа. Длительность переработки органической массы – около 15 суток. За это время она разлагается только на 25%. Максимальное количество природного газа выделяется, когда степень расщепления субстрата достигает 33%.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84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1509</Words>
  <Application>Microsoft Office PowerPoint</Application>
  <PresentationFormat>Экран (4:3)</PresentationFormat>
  <Paragraphs>78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Методы биотехнологии в экологии</vt:lpstr>
      <vt:lpstr>Метаногенез (получение биогаза)</vt:lpstr>
      <vt:lpstr>Презентация PowerPoint</vt:lpstr>
      <vt:lpstr>Экологическая ценность производства биогаза</vt:lpstr>
      <vt:lpstr>Презентация PowerPoint</vt:lpstr>
      <vt:lpstr>Перечень сырья, используемого  для производства биогаза</vt:lpstr>
      <vt:lpstr>Состав биологического газа</vt:lpstr>
      <vt:lpstr>Технология производства биогаза</vt:lpstr>
      <vt:lpstr>Оборудование промышленного типа для переработки органического сырья дополнительно оснащается:</vt:lpstr>
      <vt:lpstr>Презентация PowerPoint</vt:lpstr>
      <vt:lpstr>Биотехнологические методы переработки городских стоков. Промышленные биофильтры и аэротенки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Применения биотехнологических методов для очистки газо-воздушных выбросов и деградации ксенобиотиков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биотехнологии в экологии</dc:title>
  <dc:creator>Люба</dc:creator>
  <cp:lastModifiedBy>Люба</cp:lastModifiedBy>
  <cp:revision>15</cp:revision>
  <dcterms:created xsi:type="dcterms:W3CDTF">2019-09-25T06:13:32Z</dcterms:created>
  <dcterms:modified xsi:type="dcterms:W3CDTF">2019-10-31T13:42:30Z</dcterms:modified>
</cp:coreProperties>
</file>